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49"/>
  </p:notesMasterIdLst>
  <p:handoutMasterIdLst>
    <p:handoutMasterId r:id="rId50"/>
  </p:handoutMasterIdLst>
  <p:sldIdLst>
    <p:sldId id="256" r:id="rId5"/>
    <p:sldId id="259" r:id="rId6"/>
    <p:sldId id="282" r:id="rId7"/>
    <p:sldId id="269" r:id="rId8"/>
    <p:sldId id="290" r:id="rId9"/>
    <p:sldId id="336" r:id="rId10"/>
    <p:sldId id="337" r:id="rId11"/>
    <p:sldId id="339" r:id="rId12"/>
    <p:sldId id="338" r:id="rId13"/>
    <p:sldId id="340" r:id="rId14"/>
    <p:sldId id="341" r:id="rId15"/>
    <p:sldId id="335" r:id="rId16"/>
    <p:sldId id="342" r:id="rId17"/>
    <p:sldId id="343" r:id="rId18"/>
    <p:sldId id="359" r:id="rId19"/>
    <p:sldId id="346" r:id="rId20"/>
    <p:sldId id="348" r:id="rId21"/>
    <p:sldId id="347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60" r:id="rId33"/>
    <p:sldId id="361" r:id="rId34"/>
    <p:sldId id="362" r:id="rId35"/>
    <p:sldId id="363" r:id="rId36"/>
    <p:sldId id="364" r:id="rId37"/>
    <p:sldId id="365" r:id="rId38"/>
    <p:sldId id="366" r:id="rId39"/>
    <p:sldId id="367" r:id="rId40"/>
    <p:sldId id="372" r:id="rId41"/>
    <p:sldId id="368" r:id="rId42"/>
    <p:sldId id="369" r:id="rId43"/>
    <p:sldId id="370" r:id="rId44"/>
    <p:sldId id="371" r:id="rId45"/>
    <p:sldId id="373" r:id="rId46"/>
    <p:sldId id="331" r:id="rId47"/>
    <p:sldId id="260" r:id="rId48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  <a:srgbClr val="FFE0B2"/>
    <a:srgbClr val="FF9900"/>
    <a:srgbClr val="4590B8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8" autoAdjust="0"/>
    <p:restoredTop sz="87592" autoAdjust="0"/>
  </p:normalViewPr>
  <p:slideViewPr>
    <p:cSldViewPr snapToGrid="0">
      <p:cViewPr>
        <p:scale>
          <a:sx n="125" d="100"/>
          <a:sy n="125" d="100"/>
        </p:scale>
        <p:origin x="4032" y="42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7B218BD2-8448-41C9-BFC4-8AC7228EE17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Optical Flow </a:t>
          </a:r>
          <a:r>
            <a:rPr lang="en-US" altLang="ko-KR" b="1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OpenCV</a:t>
          </a: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Implementation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DF9501B4-7FFA-4481-BD57-64E57912E031}" type="parTrans" cxnId="{26481770-0C1B-41C7-A240-35FF220D7BC8}">
      <dgm:prSet/>
      <dgm:spPr/>
      <dgm:t>
        <a:bodyPr/>
        <a:lstStyle/>
        <a:p>
          <a:pPr latinLnBrk="1"/>
          <a:endParaRPr lang="ko-KR" altLang="en-US"/>
        </a:p>
      </dgm:t>
    </dgm:pt>
    <dgm:pt modelId="{9E5907D3-E75D-4C70-A75B-F2EFCD8D6A1F}" type="sibTrans" cxnId="{26481770-0C1B-41C7-A240-35FF220D7BC8}">
      <dgm:prSet/>
      <dgm:spPr/>
      <dgm:t>
        <a:bodyPr/>
        <a:lstStyle/>
        <a:p>
          <a:pPr latinLnBrk="1"/>
          <a:endParaRPr lang="ko-KR" altLang="en-US"/>
        </a:p>
      </dgm:t>
    </dgm:pt>
    <dgm:pt modelId="{8EE48A2D-345E-4B48-BE0D-A3202D0D2D8F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Classical Monocular VO Implementation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A5EE473F-5316-45F4-AEE8-83346F2DFEF3}" type="parTrans" cxnId="{960B5523-CA2A-4A16-B3E1-F40674AE0075}">
      <dgm:prSet/>
      <dgm:spPr/>
      <dgm:t>
        <a:bodyPr/>
        <a:lstStyle/>
        <a:p>
          <a:pPr latinLnBrk="1"/>
          <a:endParaRPr lang="ko-KR" altLang="en-US"/>
        </a:p>
      </dgm:t>
    </dgm:pt>
    <dgm:pt modelId="{C54DA70B-17D7-4CBA-B4B7-31EFE3F7F44A}" type="sibTrans" cxnId="{960B5523-CA2A-4A16-B3E1-F40674AE0075}">
      <dgm:prSet/>
      <dgm:spPr/>
      <dgm:t>
        <a:bodyPr/>
        <a:lstStyle/>
        <a:p>
          <a:pPr latinLnBrk="1"/>
          <a:endParaRPr lang="ko-KR" altLang="en-US"/>
        </a:p>
      </dgm:t>
    </dgm:pt>
    <dgm:pt modelId="{C0E13ABB-FDCC-489D-BA42-E504AF5CED41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Dataset Setup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9691FE4A-FE0A-459C-B14C-F8B75AA53122}" type="parTrans" cxnId="{84AA7E6F-DE51-4927-9CD8-8867A23626FC}">
      <dgm:prSet/>
      <dgm:spPr/>
      <dgm:t>
        <a:bodyPr/>
        <a:lstStyle/>
        <a:p>
          <a:pPr latinLnBrk="1"/>
          <a:endParaRPr lang="ko-KR" altLang="en-US"/>
        </a:p>
      </dgm:t>
    </dgm:pt>
    <dgm:pt modelId="{D5720BBA-2CFD-4A28-90F7-A747967E6ADF}" type="sibTrans" cxnId="{84AA7E6F-DE51-4927-9CD8-8867A23626FC}">
      <dgm:prSet/>
      <dgm:spPr/>
      <dgm:t>
        <a:bodyPr/>
        <a:lstStyle/>
        <a:p>
          <a:pPr latinLnBrk="1"/>
          <a:endParaRPr lang="ko-KR" alt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DB7DC73A-E803-426B-BBD6-2C7C31746844}" type="pres">
      <dgm:prSet presAssocID="{7B218BD2-8448-41C9-BFC4-8AC7228EE174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429C6B-0ABD-4974-9F22-4E8ADA531CD1}" type="pres">
      <dgm:prSet presAssocID="{7B218BD2-8448-41C9-BFC4-8AC7228EE174}" presName="accent_1" presStyleCnt="0"/>
      <dgm:spPr/>
    </dgm:pt>
    <dgm:pt modelId="{FBB1E550-978C-48E0-85C5-CDAB6151918B}" type="pres">
      <dgm:prSet presAssocID="{7B218BD2-8448-41C9-BFC4-8AC7228EE174}" presName="accentRepeatNode" presStyleLbl="solidFgAcc1" presStyleIdx="0" presStyleCnt="3"/>
      <dgm:spPr/>
    </dgm:pt>
    <dgm:pt modelId="{ED5372E7-AFF9-48A0-9CEE-AA66DA8E8B7B}" type="pres">
      <dgm:prSet presAssocID="{C0E13ABB-FDCC-489D-BA42-E504AF5CED41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E70B322-BCC7-45F7-BCE5-AEC07F6687D9}" type="pres">
      <dgm:prSet presAssocID="{C0E13ABB-FDCC-489D-BA42-E504AF5CED41}" presName="accent_2" presStyleCnt="0"/>
      <dgm:spPr/>
    </dgm:pt>
    <dgm:pt modelId="{6B159E6D-58AE-4C2D-B588-A0D8D23F5F91}" type="pres">
      <dgm:prSet presAssocID="{C0E13ABB-FDCC-489D-BA42-E504AF5CED41}" presName="accentRepeatNode" presStyleLbl="solidFgAcc1" presStyleIdx="1" presStyleCnt="3"/>
      <dgm:spPr/>
    </dgm:pt>
    <dgm:pt modelId="{61DD2375-55CA-46A4-916F-263481AC4F71}" type="pres">
      <dgm:prSet presAssocID="{8EE48A2D-345E-4B48-BE0D-A3202D0D2D8F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5A27FA6-8116-4256-816B-A1A2418204C8}" type="pres">
      <dgm:prSet presAssocID="{8EE48A2D-345E-4B48-BE0D-A3202D0D2D8F}" presName="accent_3" presStyleCnt="0"/>
      <dgm:spPr/>
    </dgm:pt>
    <dgm:pt modelId="{71D233CA-02B4-433C-B289-B37757672319}" type="pres">
      <dgm:prSet presAssocID="{8EE48A2D-345E-4B48-BE0D-A3202D0D2D8F}" presName="accentRepeatNode" presStyleLbl="solidFgAcc1" presStyleIdx="2" presStyleCnt="3"/>
      <dgm:spPr/>
    </dgm:pt>
  </dgm:ptLst>
  <dgm:cxnLst>
    <dgm:cxn modelId="{BB77F2DC-C1C0-41A1-8BCD-B72A161F6E8E}" type="presOf" srcId="{9E5907D3-E75D-4C70-A75B-F2EFCD8D6A1F}" destId="{D79B43FC-100B-4A0D-A4D5-0D2D04B99064}" srcOrd="0" destOrd="0" presId="urn:microsoft.com/office/officeart/2008/layout/VerticalCurvedList"/>
    <dgm:cxn modelId="{26481770-0C1B-41C7-A240-35FF220D7BC8}" srcId="{7E5AA53B-3EEE-4DE4-BB81-9044890C2946}" destId="{7B218BD2-8448-41C9-BFC4-8AC7228EE174}" srcOrd="0" destOrd="0" parTransId="{DF9501B4-7FFA-4481-BD57-64E57912E031}" sibTransId="{9E5907D3-E75D-4C70-A75B-F2EFCD8D6A1F}"/>
    <dgm:cxn modelId="{067F8F3A-FCDE-4304-B1D5-A5EE03E412E0}" type="presOf" srcId="{C0E13ABB-FDCC-489D-BA42-E504AF5CED41}" destId="{ED5372E7-AFF9-48A0-9CEE-AA66DA8E8B7B}" srcOrd="0" destOrd="0" presId="urn:microsoft.com/office/officeart/2008/layout/VerticalCurvedList"/>
    <dgm:cxn modelId="{D79A2B85-C645-4DB5-925E-5DC415C3F744}" type="presOf" srcId="{8EE48A2D-345E-4B48-BE0D-A3202D0D2D8F}" destId="{61DD2375-55CA-46A4-916F-263481AC4F71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EF2F8201-7395-4D97-BCC0-F9484D712478}" type="presOf" srcId="{7B218BD2-8448-41C9-BFC4-8AC7228EE174}" destId="{DB7DC73A-E803-426B-BBD6-2C7C31746844}" srcOrd="0" destOrd="0" presId="urn:microsoft.com/office/officeart/2008/layout/VerticalCurvedList"/>
    <dgm:cxn modelId="{960B5523-CA2A-4A16-B3E1-F40674AE0075}" srcId="{7E5AA53B-3EEE-4DE4-BB81-9044890C2946}" destId="{8EE48A2D-345E-4B48-BE0D-A3202D0D2D8F}" srcOrd="2" destOrd="0" parTransId="{A5EE473F-5316-45F4-AEE8-83346F2DFEF3}" sibTransId="{C54DA70B-17D7-4CBA-B4B7-31EFE3F7F44A}"/>
    <dgm:cxn modelId="{84AA7E6F-DE51-4927-9CD8-8867A23626FC}" srcId="{7E5AA53B-3EEE-4DE4-BB81-9044890C2946}" destId="{C0E13ABB-FDCC-489D-BA42-E504AF5CED41}" srcOrd="1" destOrd="0" parTransId="{9691FE4A-FE0A-459C-B14C-F8B75AA53122}" sibTransId="{D5720BBA-2CFD-4A28-90F7-A747967E6ADF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F665D105-C0D2-40A6-A213-DC752C9352CD}" type="presParOf" srcId="{90561C55-3C6E-4D53-85E1-2C50BCDDA392}" destId="{DB7DC73A-E803-426B-BBD6-2C7C31746844}" srcOrd="1" destOrd="0" presId="urn:microsoft.com/office/officeart/2008/layout/VerticalCurvedList"/>
    <dgm:cxn modelId="{8830CD4A-7DEE-4554-8009-1FFFE6042350}" type="presParOf" srcId="{90561C55-3C6E-4D53-85E1-2C50BCDDA392}" destId="{A4429C6B-0ABD-4974-9F22-4E8ADA531CD1}" srcOrd="2" destOrd="0" presId="urn:microsoft.com/office/officeart/2008/layout/VerticalCurvedList"/>
    <dgm:cxn modelId="{A6418523-7E98-4095-A48F-16115B430E43}" type="presParOf" srcId="{A4429C6B-0ABD-4974-9F22-4E8ADA531CD1}" destId="{FBB1E550-978C-48E0-85C5-CDAB6151918B}" srcOrd="0" destOrd="0" presId="urn:microsoft.com/office/officeart/2008/layout/VerticalCurvedList"/>
    <dgm:cxn modelId="{F583E8CE-0743-4CCE-8407-442DD73AE636}" type="presParOf" srcId="{90561C55-3C6E-4D53-85E1-2C50BCDDA392}" destId="{ED5372E7-AFF9-48A0-9CEE-AA66DA8E8B7B}" srcOrd="3" destOrd="0" presId="urn:microsoft.com/office/officeart/2008/layout/VerticalCurvedList"/>
    <dgm:cxn modelId="{EE078F54-62FD-4EAE-8F8B-FFAC38AA9805}" type="presParOf" srcId="{90561C55-3C6E-4D53-85E1-2C50BCDDA392}" destId="{8E70B322-BCC7-45F7-BCE5-AEC07F6687D9}" srcOrd="4" destOrd="0" presId="urn:microsoft.com/office/officeart/2008/layout/VerticalCurvedList"/>
    <dgm:cxn modelId="{806595B6-81A6-4178-B215-23A19CA85EAE}" type="presParOf" srcId="{8E70B322-BCC7-45F7-BCE5-AEC07F6687D9}" destId="{6B159E6D-58AE-4C2D-B588-A0D8D23F5F91}" srcOrd="0" destOrd="0" presId="urn:microsoft.com/office/officeart/2008/layout/VerticalCurvedList"/>
    <dgm:cxn modelId="{A0E58E5B-FC93-49EB-B2C4-2AB2141A3D68}" type="presParOf" srcId="{90561C55-3C6E-4D53-85E1-2C50BCDDA392}" destId="{61DD2375-55CA-46A4-916F-263481AC4F71}" srcOrd="5" destOrd="0" presId="urn:microsoft.com/office/officeart/2008/layout/VerticalCurvedList"/>
    <dgm:cxn modelId="{4E4469EB-6550-48C4-ABBE-AAA716EB40F9}" type="presParOf" srcId="{90561C55-3C6E-4D53-85E1-2C50BCDDA392}" destId="{F5A27FA6-8116-4256-816B-A1A2418204C8}" srcOrd="6" destOrd="0" presId="urn:microsoft.com/office/officeart/2008/layout/VerticalCurvedList"/>
    <dgm:cxn modelId="{09F9FB93-ED26-4E11-A449-EA825876ECDB}" type="presParOf" srcId="{F5A27FA6-8116-4256-816B-A1A2418204C8}" destId="{71D233CA-02B4-433C-B289-B377576723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DC73A-E803-426B-BBD6-2C7C31746844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8420" rIns="58420" bIns="58420" numCol="1" spcCol="1270" rtlCol="0" anchor="ctr" anchorCtr="0">
          <a:noAutofit/>
        </a:bodyPr>
        <a:lstStyle/>
        <a:p>
          <a:pPr lvl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Optical Flow </a:t>
          </a:r>
          <a:r>
            <a:rPr lang="en-US" altLang="ko-KR" sz="2300" b="1" kern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OpenCV</a:t>
          </a:r>
          <a:r>
            <a:rPr lang="en-US" altLang="ko-KR" sz="2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Implementation</a:t>
          </a:r>
          <a:endParaRPr lang="ko-KR" altLang="en-US" sz="23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496568" y="356393"/>
        <a:ext cx="6310391" cy="712787"/>
      </dsp:txXfrm>
    </dsp:sp>
    <dsp:sp modelId="{FBB1E550-978C-48E0-85C5-CDAB6151918B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5372E7-AFF9-48A0-9CEE-AA66DA8E8B7B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8420" rIns="58420" bIns="58420" numCol="1" spcCol="1270" rtlCol="0" anchor="ctr" anchorCtr="0">
          <a:noAutofit/>
        </a:bodyPr>
        <a:lstStyle/>
        <a:p>
          <a:pPr lvl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Dataset Setup</a:t>
          </a:r>
          <a:endParaRPr lang="ko-KR" altLang="en-US" sz="23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755666" y="1425575"/>
        <a:ext cx="6051292" cy="712787"/>
      </dsp:txXfrm>
    </dsp:sp>
    <dsp:sp modelId="{6B159E6D-58AE-4C2D-B588-A0D8D23F5F91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DD2375-55CA-46A4-916F-263481AC4F71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58420" rIns="58420" bIns="58420" numCol="1" spcCol="1270" rtlCol="0" anchor="ctr" anchorCtr="0">
          <a:noAutofit/>
        </a:bodyPr>
        <a:lstStyle/>
        <a:p>
          <a:pPr lvl="0" algn="l" defTabSz="10223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Classical Monocular VO Implementation</a:t>
          </a:r>
          <a:endParaRPr lang="ko-KR" altLang="en-US" sz="23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496568" y="2494756"/>
        <a:ext cx="6310391" cy="712787"/>
      </dsp:txXfrm>
    </dsp:sp>
    <dsp:sp modelId="{71D233CA-02B4-433C-B289-B37757672319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69E36E-728F-4B79-BBD6-A00C72EA8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115FF-53DF-4791-A127-8A6D32CD8E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554BE-3FCB-4F69-A327-C586C2A74082}" type="datetime1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C00E04-11B8-4819-BABD-0EB82B38F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DD8B12-C8C8-4ECD-AD5A-280D228275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96A43-096E-47B8-B368-9AB51FCC2E7C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21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B9961-C215-41F5-A0B5-7820D242AC6A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B2D40-96F8-42D1-BD55-6FBF3437335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29833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442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65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86617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9043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15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9056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26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210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5871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929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C44543-2BFD-4AE1-AE32-3659A5F0E5D9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00EF47-87EC-4523-B319-80FBE591EA04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FA57B83-0419-4AD5-B7E9-9BD8A99B09CE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1194E-4288-47CB-8B4C-A21B2CB6B33B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7FF8FFD-7D68-4CDA-8308-797CB8372304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52FD10-54B3-4327-A3A7-68D22C5CF7F1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918A7-6F27-4F25-B815-4436B3BA0638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4844B8-0E7B-4DB4-9FA1-58B91043B0AF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1DE3E-2E2D-4228-9B94-5ADBB8A70A38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BF0545D-E114-48BE-9158-00DCA097ACF9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DE3CF6-AD98-47B5-8C0D-CCA5CAD218C8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C34546-2ADC-4A0F-87D3-01F3E1CDBD76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디지털 연결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3200" b="1" dirty="0" err="1" smtClean="0">
                <a:solidFill>
                  <a:schemeClr val="bg1"/>
                </a:solidFill>
              </a:rPr>
              <a:t>ViT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-LSTM : Classical VO Intro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b="1" dirty="0" smtClean="0">
                <a:solidFill>
                  <a:srgbClr val="7CEBFF"/>
                </a:solidFill>
              </a:rPr>
              <a:t>최병찬 </a:t>
            </a:r>
            <a:r>
              <a:rPr lang="en-US" altLang="ko-KR" b="1" dirty="0" smtClean="0">
                <a:solidFill>
                  <a:srgbClr val="7CEBFF"/>
                </a:solidFill>
              </a:rPr>
              <a:t>(</a:t>
            </a:r>
            <a:r>
              <a:rPr lang="ko-KR" altLang="en-US" b="1" dirty="0" smtClean="0">
                <a:solidFill>
                  <a:srgbClr val="7CEBFF"/>
                </a:solidFill>
              </a:rPr>
              <a:t>석사 </a:t>
            </a:r>
            <a:r>
              <a:rPr lang="en-US" altLang="ko-KR" b="1" dirty="0">
                <a:solidFill>
                  <a:srgbClr val="7CEBFF"/>
                </a:solidFill>
              </a:rPr>
              <a:t>4</a:t>
            </a:r>
            <a:r>
              <a:rPr lang="ko-KR" altLang="en-US" b="1" dirty="0" smtClean="0">
                <a:solidFill>
                  <a:srgbClr val="7CEBFF"/>
                </a:solidFill>
              </a:rPr>
              <a:t>기 </a:t>
            </a:r>
            <a:r>
              <a:rPr lang="en-US" altLang="ko-KR" b="1" dirty="0" smtClean="0">
                <a:solidFill>
                  <a:srgbClr val="7CEBFF"/>
                </a:solidFill>
              </a:rPr>
              <a:t>/ </a:t>
            </a:r>
            <a:r>
              <a:rPr lang="ko-KR" altLang="en-US" b="1" dirty="0" smtClean="0">
                <a:solidFill>
                  <a:srgbClr val="7CEBFF"/>
                </a:solidFill>
              </a:rPr>
              <a:t>지능통신시스템 연구실</a:t>
            </a:r>
            <a:r>
              <a:rPr lang="en-US" altLang="ko-KR" b="1" dirty="0" smtClean="0">
                <a:solidFill>
                  <a:srgbClr val="7CEBFF"/>
                </a:solidFill>
              </a:rPr>
              <a:t>)</a:t>
            </a:r>
            <a:endParaRPr lang="ko-KR" altLang="en-US" b="1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Documentation – ORB Feature Extractor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Basic Optical Flow </a:t>
            </a:r>
            <a:r>
              <a:rPr lang="en-US" altLang="ko-KR" sz="1600" b="1" dirty="0">
                <a:solidFill>
                  <a:schemeClr val="tx1"/>
                </a:solidFill>
              </a:rPr>
              <a:t>Documentation : </a:t>
            </a:r>
            <a:r>
              <a:rPr lang="en-US" altLang="ko-KR" sz="1600" b="1" u="sng" dirty="0">
                <a:solidFill>
                  <a:srgbClr val="0070C0"/>
                </a:solidFill>
              </a:rPr>
              <a:t>https://docs.opencv.org/3.4/dc/d6b/group__video__track.html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34948" b="54957"/>
          <a:stretch/>
        </p:blipFill>
        <p:spPr>
          <a:xfrm>
            <a:off x="469899" y="1620823"/>
            <a:ext cx="4206541" cy="406369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t="44988"/>
          <a:stretch/>
        </p:blipFill>
        <p:spPr>
          <a:xfrm>
            <a:off x="5912946" y="1620823"/>
            <a:ext cx="5832521" cy="44765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76440" y="2352649"/>
            <a:ext cx="994182" cy="8213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영역에 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소속된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오른쪽 중괄호 12"/>
          <p:cNvSpPr/>
          <p:nvPr/>
        </p:nvSpPr>
        <p:spPr>
          <a:xfrm>
            <a:off x="4234480" y="1872696"/>
            <a:ext cx="441960" cy="17925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중괄호 13"/>
          <p:cNvSpPr/>
          <p:nvPr/>
        </p:nvSpPr>
        <p:spPr>
          <a:xfrm>
            <a:off x="2992420" y="4044396"/>
            <a:ext cx="441960" cy="15182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34380" y="4279214"/>
            <a:ext cx="3071675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열거형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라이브러리의</a:t>
            </a:r>
            <a:r>
              <a:rPr lang="en-US" altLang="ko-KR" sz="10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Global Parameter 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상수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상수 이름 그대로 사용 가능함</a:t>
            </a:r>
            <a:endParaRPr lang="en-US" altLang="ko-KR" sz="1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C/C++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#define</a:t>
            </a:r>
            <a:r>
              <a:rPr lang="ko-KR" altLang="en-US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정의한 상수와 유사함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123611" y="1872696"/>
            <a:ext cx="4621856" cy="4224685"/>
          </a:xfrm>
          <a:prstGeom prst="rect">
            <a:avLst/>
          </a:prstGeom>
          <a:solidFill>
            <a:srgbClr val="00B050">
              <a:alpha val="2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7659854" y="6097381"/>
            <a:ext cx="3549370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라이브러리에서 사용할 수 있는 함수 종류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935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Documentation – ORB Feature Extractor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Basic Optical Flow </a:t>
            </a:r>
            <a:r>
              <a:rPr lang="en-US" altLang="ko-KR" sz="1600" b="1" dirty="0">
                <a:solidFill>
                  <a:schemeClr val="tx1"/>
                </a:solidFill>
              </a:rPr>
              <a:t>Documentation : </a:t>
            </a:r>
            <a:r>
              <a:rPr lang="en-US" altLang="ko-KR" sz="1600" b="1" u="sng" dirty="0">
                <a:solidFill>
                  <a:srgbClr val="0070C0"/>
                </a:solidFill>
              </a:rPr>
              <a:t>https://docs.opencv.org/3.4/dc/d6b/group__video__track.html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68515"/>
          <a:stretch/>
        </p:blipFill>
        <p:spPr>
          <a:xfrm>
            <a:off x="441467" y="1653042"/>
            <a:ext cx="5132019" cy="238469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t="31692"/>
          <a:stretch/>
        </p:blipFill>
        <p:spPr>
          <a:xfrm>
            <a:off x="6264858" y="1653042"/>
            <a:ext cx="4688711" cy="472678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471611" y="2733757"/>
            <a:ext cx="3386139" cy="707944"/>
          </a:xfrm>
          <a:prstGeom prst="rect">
            <a:avLst/>
          </a:prstGeom>
          <a:solidFill>
            <a:srgbClr val="00B050">
              <a:alpha val="2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475411" y="3384756"/>
            <a:ext cx="4408489" cy="1682543"/>
          </a:xfrm>
          <a:prstGeom prst="rect">
            <a:avLst/>
          </a:prstGeom>
          <a:solidFill>
            <a:srgbClr val="00B050">
              <a:alpha val="2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69899" y="4525761"/>
            <a:ext cx="5395836" cy="1708160"/>
          </a:xfrm>
          <a:prstGeom prst="rect">
            <a:avLst/>
          </a:prstGeom>
          <a:noFill/>
          <a:ln>
            <a:solidFill>
              <a:schemeClr val="accent1">
                <a:lumMod val="90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Lucas-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Kanade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Optical Flow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특성을 결정하는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Parameter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winSize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Optical Flow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감지할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Window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maxLevel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Image Pyramid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개수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flags : Flow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작동 특성 결정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minEigThreshold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flags=1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인 경우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Eigen Value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필터링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기준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화살표 연결선 7"/>
          <p:cNvCxnSpPr>
            <a:stCxn id="16" idx="2"/>
            <a:endCxn id="19" idx="0"/>
          </p:cNvCxnSpPr>
          <p:nvPr/>
        </p:nvCxnSpPr>
        <p:spPr>
          <a:xfrm>
            <a:off x="3164681" y="3441701"/>
            <a:ext cx="0" cy="108406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18" idx="2"/>
            <a:endCxn id="19" idx="3"/>
          </p:cNvCxnSpPr>
          <p:nvPr/>
        </p:nvCxnSpPr>
        <p:spPr>
          <a:xfrm rot="5400000">
            <a:off x="7116425" y="3816610"/>
            <a:ext cx="312542" cy="2813921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74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122498" y="1596799"/>
            <a:ext cx="3622969" cy="5042126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 OPENCV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530437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Font typeface="Wingdings 2" panose="05020102010507070707" pitchFamily="18" charset="2"/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Example 1 – Slow Traffic (1/3) ]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1595437"/>
            <a:ext cx="7542595" cy="504348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09768" y="2072640"/>
            <a:ext cx="6194076" cy="64443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505700" y="2210191"/>
            <a:ext cx="38481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작동 특성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Parameter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화살표 연결선 13"/>
          <p:cNvCxnSpPr>
            <a:stCxn id="11" idx="3"/>
            <a:endCxn id="12" idx="1"/>
          </p:cNvCxnSpPr>
          <p:nvPr/>
        </p:nvCxnSpPr>
        <p:spPr>
          <a:xfrm>
            <a:off x="6803844" y="2394857"/>
            <a:ext cx="70185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09768" y="3416481"/>
            <a:ext cx="2523957" cy="3363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838575" y="3397125"/>
            <a:ext cx="656929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500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개를 감지하는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 Feature Extractor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/>
          <p:cNvCxnSpPr>
            <a:endCxn id="16" idx="1"/>
          </p:cNvCxnSpPr>
          <p:nvPr/>
        </p:nvCxnSpPr>
        <p:spPr>
          <a:xfrm>
            <a:off x="3136719" y="3581791"/>
            <a:ext cx="70185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99370" y="4341630"/>
            <a:ext cx="5248980" cy="62089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9768" y="4013560"/>
            <a:ext cx="3847932" cy="183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166643" y="3923603"/>
            <a:ext cx="53447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적용하기 위해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Grayscale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이미지로 전환함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1" name="직선 화살표 연결선 20"/>
          <p:cNvCxnSpPr>
            <a:endCxn id="20" idx="1"/>
          </p:cNvCxnSpPr>
          <p:nvPr/>
        </p:nvCxnSpPr>
        <p:spPr>
          <a:xfrm>
            <a:off x="4464787" y="4108269"/>
            <a:ext cx="70185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60566" y="4481543"/>
            <a:ext cx="379809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Descriptor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화살표 연결선 22"/>
          <p:cNvCxnSpPr>
            <a:endCxn id="22" idx="1"/>
          </p:cNvCxnSpPr>
          <p:nvPr/>
        </p:nvCxnSpPr>
        <p:spPr>
          <a:xfrm>
            <a:off x="5858710" y="4666209"/>
            <a:ext cx="70185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609768" y="2760212"/>
            <a:ext cx="3552657" cy="3363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865116" y="2776357"/>
            <a:ext cx="237969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테스트 영상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Loading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6" name="직선 화살표 연결선 25"/>
          <p:cNvCxnSpPr>
            <a:endCxn id="25" idx="1"/>
          </p:cNvCxnSpPr>
          <p:nvPr/>
        </p:nvCxnSpPr>
        <p:spPr>
          <a:xfrm>
            <a:off x="4163260" y="2961023"/>
            <a:ext cx="70185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609768" y="6353387"/>
            <a:ext cx="2371557" cy="2622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685384" y="6300811"/>
            <a:ext cx="531908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그려내기 위한 더미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Mask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직선 화살표 연결선 28"/>
          <p:cNvCxnSpPr>
            <a:endCxn id="28" idx="1"/>
          </p:cNvCxnSpPr>
          <p:nvPr/>
        </p:nvCxnSpPr>
        <p:spPr>
          <a:xfrm>
            <a:off x="2983528" y="6485477"/>
            <a:ext cx="701856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46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2" grpId="0" animBg="1"/>
      <p:bldP spid="24" grpId="0" animBg="1"/>
      <p:bldP spid="25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566346" y="1596799"/>
            <a:ext cx="3179121" cy="4558337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 OPENCV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530437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Font typeface="Wingdings 2" panose="05020102010507070707" pitchFamily="18" charset="2"/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Example 1 – Slow Traffic (2/3) 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4231"/>
          <a:stretch/>
        </p:blipFill>
        <p:spPr>
          <a:xfrm>
            <a:off x="587829" y="1596799"/>
            <a:ext cx="7998822" cy="455833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836292" y="2267443"/>
            <a:ext cx="10832823" cy="577081"/>
            <a:chOff x="609768" y="2015983"/>
            <a:chExt cx="10832823" cy="577081"/>
          </a:xfrm>
        </p:grpSpPr>
        <p:sp>
          <p:nvSpPr>
            <p:cNvPr id="12" name="직사각형 11"/>
            <p:cNvSpPr/>
            <p:nvPr/>
          </p:nvSpPr>
          <p:spPr>
            <a:xfrm>
              <a:off x="609768" y="2072640"/>
              <a:ext cx="7126608" cy="2186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16790" y="2015983"/>
              <a:ext cx="2925801" cy="5770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 이미지의 </a:t>
              </a:r>
              <a:r>
                <a:rPr lang="en-US" altLang="ko-KR" sz="105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중심으로</a:t>
              </a:r>
              <a:endPara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이미지에서 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Correspondence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</a:t>
              </a:r>
              <a:endPara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Optical Flow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연산함 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4" name="직선 화살표 연결선 13"/>
            <p:cNvCxnSpPr>
              <a:stCxn id="12" idx="3"/>
              <a:endCxn id="13" idx="1"/>
            </p:cNvCxnSpPr>
            <p:nvPr/>
          </p:nvCxnSpPr>
          <p:spPr>
            <a:xfrm>
              <a:off x="7736376" y="2181968"/>
              <a:ext cx="780414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836292" y="1801551"/>
            <a:ext cx="7843735" cy="453969"/>
            <a:chOff x="609768" y="1833046"/>
            <a:chExt cx="7843735" cy="453969"/>
          </a:xfrm>
        </p:grpSpPr>
        <p:sp>
          <p:nvSpPr>
            <p:cNvPr id="16" name="직사각형 15"/>
            <p:cNvSpPr/>
            <p:nvPr/>
          </p:nvSpPr>
          <p:spPr>
            <a:xfrm>
              <a:off x="609768" y="2072640"/>
              <a:ext cx="3034668" cy="21437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60716" y="1833046"/>
              <a:ext cx="4092787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새롭게 들어온 이미지 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Grayscale 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전환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8" name="직선 화살표 연결선 17"/>
            <p:cNvCxnSpPr>
              <a:stCxn id="16" idx="3"/>
              <a:endCxn id="17" idx="1"/>
            </p:cNvCxnSpPr>
            <p:nvPr/>
          </p:nvCxnSpPr>
          <p:spPr>
            <a:xfrm flipV="1">
              <a:off x="3644436" y="2017712"/>
              <a:ext cx="716280" cy="16211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836291" y="2627392"/>
            <a:ext cx="7599227" cy="354033"/>
            <a:chOff x="609767" y="2042160"/>
            <a:chExt cx="7599227" cy="354033"/>
          </a:xfrm>
        </p:grpSpPr>
        <p:sp>
          <p:nvSpPr>
            <p:cNvPr id="25" name="직사각형 24"/>
            <p:cNvSpPr/>
            <p:nvPr/>
          </p:nvSpPr>
          <p:spPr>
            <a:xfrm>
              <a:off x="609767" y="2042160"/>
              <a:ext cx="2623189" cy="35403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81418" y="2083496"/>
              <a:ext cx="4727576" cy="26161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status=1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해당되는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Index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찾아서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Correspondence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찾음</a:t>
              </a:r>
              <a:endPara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화살표 연결선 26"/>
            <p:cNvCxnSpPr>
              <a:stCxn id="25" idx="3"/>
              <a:endCxn id="26" idx="1"/>
            </p:cNvCxnSpPr>
            <p:nvPr/>
          </p:nvCxnSpPr>
          <p:spPr>
            <a:xfrm flipV="1">
              <a:off x="3232956" y="2214301"/>
              <a:ext cx="248462" cy="4876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/>
          <p:cNvGrpSpPr/>
          <p:nvPr/>
        </p:nvGrpSpPr>
        <p:grpSpPr>
          <a:xfrm>
            <a:off x="858129" y="3353477"/>
            <a:ext cx="10801086" cy="2734903"/>
            <a:chOff x="609768" y="2072640"/>
            <a:chExt cx="10801086" cy="2734903"/>
          </a:xfrm>
        </p:grpSpPr>
        <p:sp>
          <p:nvSpPr>
            <p:cNvPr id="35" name="직사각형 34"/>
            <p:cNvSpPr/>
            <p:nvPr/>
          </p:nvSpPr>
          <p:spPr>
            <a:xfrm>
              <a:off x="609768" y="2072640"/>
              <a:ext cx="7645792" cy="273490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8560330" y="2853974"/>
              <a:ext cx="2850524" cy="11646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만약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Correspondence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개수가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400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이하인 경우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 이미지와 현재 이미지에 대해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Extraction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부터 다시 수행함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7" name="직선 화살표 연결선 36"/>
            <p:cNvCxnSpPr>
              <a:stCxn id="35" idx="3"/>
              <a:endCxn id="36" idx="1"/>
            </p:cNvCxnSpPr>
            <p:nvPr/>
          </p:nvCxnSpPr>
          <p:spPr>
            <a:xfrm flipV="1">
              <a:off x="8255560" y="3436281"/>
              <a:ext cx="30477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079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8122498" y="1625778"/>
            <a:ext cx="3622969" cy="2267140"/>
          </a:xfrm>
          <a:prstGeom prst="rect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 OPENCV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530437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Font typeface="Wingdings 2" panose="05020102010507070707" pitchFamily="18" charset="2"/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Example 1 – Slow Traffic (3/3) 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5877"/>
          <a:stretch/>
        </p:blipFill>
        <p:spPr>
          <a:xfrm>
            <a:off x="587826" y="1625778"/>
            <a:ext cx="7667897" cy="2267139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798192" y="1663883"/>
            <a:ext cx="10267325" cy="1003117"/>
            <a:chOff x="571668" y="1695378"/>
            <a:chExt cx="10267325" cy="1003117"/>
          </a:xfrm>
        </p:grpSpPr>
        <p:sp>
          <p:nvSpPr>
            <p:cNvPr id="8" name="직사각형 7"/>
            <p:cNvSpPr/>
            <p:nvPr/>
          </p:nvSpPr>
          <p:spPr>
            <a:xfrm>
              <a:off x="571668" y="1695378"/>
              <a:ext cx="3598548" cy="100311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18856" y="2018433"/>
              <a:ext cx="6120137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Optical Flow</a:t>
              </a:r>
              <a:r>
                <a:rPr lang="ko-KR" altLang="en-US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</a:t>
              </a:r>
              <a:r>
                <a:rPr lang="ko-KR" altLang="en-US" sz="16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추척되는</a:t>
              </a:r>
              <a:r>
                <a:rPr lang="ko-KR" altLang="en-US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Correspondence</a:t>
              </a:r>
              <a:r>
                <a:rPr lang="ko-KR" altLang="en-US" sz="16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6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경로를 그림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0" name="직선 화살표 연결선 9"/>
            <p:cNvCxnSpPr>
              <a:stCxn id="8" idx="3"/>
              <a:endCxn id="9" idx="1"/>
            </p:cNvCxnSpPr>
            <p:nvPr/>
          </p:nvCxnSpPr>
          <p:spPr>
            <a:xfrm flipV="1">
              <a:off x="4170216" y="2187710"/>
              <a:ext cx="54864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798192" y="2776019"/>
            <a:ext cx="6805288" cy="599642"/>
            <a:chOff x="571668" y="1695379"/>
            <a:chExt cx="6805288" cy="599642"/>
          </a:xfrm>
        </p:grpSpPr>
        <p:sp>
          <p:nvSpPr>
            <p:cNvPr id="13" name="직사각형 12"/>
            <p:cNvSpPr/>
            <p:nvPr/>
          </p:nvSpPr>
          <p:spPr>
            <a:xfrm>
              <a:off x="571668" y="1695379"/>
              <a:ext cx="3598548" cy="5996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18856" y="1825923"/>
              <a:ext cx="265810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600" b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 결과 이미지를 보여줌</a:t>
              </a:r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5" name="직선 화살표 연결선 14"/>
            <p:cNvCxnSpPr>
              <a:stCxn id="13" idx="3"/>
              <a:endCxn id="14" idx="1"/>
            </p:cNvCxnSpPr>
            <p:nvPr/>
          </p:nvCxnSpPr>
          <p:spPr>
            <a:xfrm>
              <a:off x="4170216" y="1995200"/>
              <a:ext cx="548640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798192" y="3456471"/>
            <a:ext cx="10337985" cy="328030"/>
            <a:chOff x="571668" y="1689298"/>
            <a:chExt cx="10337985" cy="328030"/>
          </a:xfrm>
        </p:grpSpPr>
        <p:sp>
          <p:nvSpPr>
            <p:cNvPr id="19" name="직사각형 18"/>
            <p:cNvSpPr/>
            <p:nvPr/>
          </p:nvSpPr>
          <p:spPr>
            <a:xfrm>
              <a:off x="571668" y="1695379"/>
              <a:ext cx="3598548" cy="32194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18856" y="1689298"/>
              <a:ext cx="6190797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이미지와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</a:t>
              </a:r>
              <a:r>
                <a:rPr lang="en-US" altLang="ko-KR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이전 이미지와 </a:t>
              </a:r>
              <a:r>
                <a:rPr lang="en-US" altLang="ko-KR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 업데이트함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1" name="직선 화살표 연결선 20"/>
            <p:cNvCxnSpPr>
              <a:stCxn id="19" idx="3"/>
              <a:endCxn id="20" idx="1"/>
            </p:cNvCxnSpPr>
            <p:nvPr/>
          </p:nvCxnSpPr>
          <p:spPr>
            <a:xfrm flipV="1">
              <a:off x="4170216" y="1843187"/>
              <a:ext cx="548640" cy="13167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6" y="4016225"/>
            <a:ext cx="4238625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Dataset Setup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23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797" y="1631174"/>
            <a:ext cx="9086850" cy="444817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004693" y="5475295"/>
            <a:ext cx="2804161" cy="210486"/>
          </a:xfrm>
          <a:prstGeom prst="rect">
            <a:avLst/>
          </a:prstGeom>
          <a:solidFill>
            <a:srgbClr val="00B05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483930" y="4987335"/>
            <a:ext cx="498803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Devkit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Readme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데이터셋의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구성에 대한 설명이 포함됨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" name="꺾인 연결선 3"/>
          <p:cNvCxnSpPr>
            <a:stCxn id="14" idx="3"/>
            <a:endCxn id="15" idx="1"/>
          </p:cNvCxnSpPr>
          <p:nvPr/>
        </p:nvCxnSpPr>
        <p:spPr>
          <a:xfrm flipV="1">
            <a:off x="3808854" y="5172001"/>
            <a:ext cx="1675076" cy="408537"/>
          </a:xfrm>
          <a:prstGeom prst="bentConnector3">
            <a:avLst>
              <a:gd name="adj1" fmla="val 7257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62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67" y="1639252"/>
            <a:ext cx="6931045" cy="486632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845" y="2563101"/>
            <a:ext cx="4057631" cy="350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5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– KITTI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Devkit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Readme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960853"/>
              </p:ext>
            </p:extLst>
          </p:nvPr>
        </p:nvGraphicFramePr>
        <p:xfrm>
          <a:off x="587247" y="1542625"/>
          <a:ext cx="11015942" cy="45556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7971">
                  <a:extLst>
                    <a:ext uri="{9D8B030D-6E8A-4147-A177-3AD203B41FA5}">
                      <a16:colId xmlns:a16="http://schemas.microsoft.com/office/drawing/2014/main" val="1254947029"/>
                    </a:ext>
                  </a:extLst>
                </a:gridCol>
                <a:gridCol w="5507971">
                  <a:extLst>
                    <a:ext uri="{9D8B030D-6E8A-4147-A177-3AD203B41FA5}">
                      <a16:colId xmlns:a16="http://schemas.microsoft.com/office/drawing/2014/main" val="2374825179"/>
                    </a:ext>
                  </a:extLst>
                </a:gridCol>
              </a:tblGrid>
              <a:tr h="235131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This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describes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KITTI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visual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odometry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/ SLAM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benchmark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package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Accurate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truth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(&lt;10cm)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provided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GPS/IMU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system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with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RTK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integer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corrections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enabled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order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enable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fair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comparison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of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only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truth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00-10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made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publicly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available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The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remaining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(11-21)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serve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evaluation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KITTI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데이터셋에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대한 간단한 소개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Groundtruth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GPS/IMU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사용하여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6DOF IMU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값으로 생성되었으며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RTK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사용하여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10cm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이내까지 정확도를 보정함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 00 ~ 10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 </a:t>
                      </a:r>
                      <a:r>
                        <a:rPr lang="en-US" altLang="ko-KR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Groundtruth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 제공되지만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11 ~ 21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평가를 위해 </a:t>
                      </a:r>
                      <a:r>
                        <a:rPr lang="en-US" altLang="ko-KR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Groundtruth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별도로 제공하지 않음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683890"/>
                  </a:ext>
                </a:extLst>
              </a:tr>
              <a:tr h="220435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Folder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'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':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Each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folder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within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folder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'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'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contains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single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where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left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and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right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sub-folders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image_0 and image_1,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respectively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The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provided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greyscale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PNG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and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can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loaded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with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MATLAB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libpng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++. All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have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been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undistorted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andrectified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0-10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can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training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while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results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must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provided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test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11-21.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 소개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 좌측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Grayscale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image_0,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 우측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Grayscale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image_1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저장되어있음</a:t>
                      </a: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 좌측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 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image_2,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전방 우측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Color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카메라는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image_3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저장되어있음</a:t>
                      </a:r>
                      <a:endParaRPr lang="ko-KR" altLang="en-US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4938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33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– KITTI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Devkit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Readme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881680"/>
              </p:ext>
            </p:extLst>
          </p:nvPr>
        </p:nvGraphicFramePr>
        <p:xfrm>
          <a:off x="591802" y="1542626"/>
          <a:ext cx="11015942" cy="51281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7971">
                  <a:extLst>
                    <a:ext uri="{9D8B030D-6E8A-4147-A177-3AD203B41FA5}">
                      <a16:colId xmlns:a16="http://schemas.microsoft.com/office/drawing/2014/main" val="3027537694"/>
                    </a:ext>
                  </a:extLst>
                </a:gridCol>
                <a:gridCol w="5507971">
                  <a:extLst>
                    <a:ext uri="{9D8B030D-6E8A-4147-A177-3AD203B41FA5}">
                      <a16:colId xmlns:a16="http://schemas.microsoft.com/office/drawing/2014/main" val="2242712117"/>
                    </a:ext>
                  </a:extLst>
                </a:gridCol>
              </a:tblGrid>
              <a:tr h="51281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Additionally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provide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velodyne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for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point-cloud-based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methods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save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space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all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scans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have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been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stored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as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Nx4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float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matrix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into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binary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file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using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following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code</a:t>
                      </a:r>
                      <a:r>
                        <a:rPr lang="ko-KR" altLang="en-US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</a:p>
                    <a:p>
                      <a:pPr algn="l" latinLnBrk="1"/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Here, data contains 4*</a:t>
                      </a:r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num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values, where the first 3 values correspond to </a:t>
                      </a:r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and z, and the last value is the reflectance information. All scan </a:t>
                      </a:r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sare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stored row-aligned, meaning that the first 4 values correspond to the first measurement. Since each scan might potentially have a different number of points, this must be determined from the file size when reading the file, where 1e6 is a good enough upper bound on the number of values:</a:t>
                      </a:r>
                    </a:p>
                    <a:p>
                      <a:pPr algn="l" latinLnBrk="1"/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l" latinLnBrk="1"/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x,y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and y are stored in metric (m) </a:t>
                      </a:r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Velodyne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coordinates.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LiDAR Point Cloud </a:t>
                      </a:r>
                      <a:r>
                        <a:rPr lang="ko-KR" altLang="en-US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 소개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수집 차량의 </a:t>
                      </a:r>
                      <a:r>
                        <a:rPr lang="en-US" altLang="ko-KR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Velodyne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64 Channel 3D LiDAR 1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개만 설치되어있기에 각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마다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LiDAR </a:t>
                      </a:r>
                      <a:r>
                        <a:rPr lang="ko-KR" altLang="en-US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데이터셋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폴더를 가짐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3D LiDAR Point Cloud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binary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파일로 저장되어있기에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binary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해제해서 사용해야함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Binary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개는 한 순간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Frame)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모음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200" b="1" baseline="0" dirty="0" smtClean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(※ </a:t>
                      </a:r>
                      <a:r>
                        <a:rPr lang="ko-KR" altLang="en-US" sz="1200" b="1" baseline="0" dirty="0" smtClean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 순간마다 수집된 </a:t>
                      </a:r>
                      <a:r>
                        <a:rPr lang="en-US" altLang="ko-KR" sz="1200" b="1" baseline="0" dirty="0" smtClean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1200" b="1" baseline="0" dirty="0" smtClean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개수는 다름</a:t>
                      </a:r>
                      <a:r>
                        <a:rPr lang="en-US" altLang="ko-KR" sz="1200" b="1" baseline="0" dirty="0" smtClean="0">
                          <a:solidFill>
                            <a:srgbClr val="00B05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Binary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해제하면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값</a:t>
                      </a:r>
                      <a:r>
                        <a:rPr lang="en-US" altLang="ko-KR" sz="105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(X, Y, Z, Reflectance)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구성된 리스트 모음이 나옴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 : LiDAR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기준으로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 위치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m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 : LiDAR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기준으로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 위치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m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 : LiDAR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기준으로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 위치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m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Reflectance : LiDAR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레이저 반사 강도 ≠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</a:t>
                      </a:r>
                      <a:r>
                        <a:rPr lang="ko-KR" altLang="en-US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거리값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None/>
                      </a:pP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7634"/>
                  </a:ext>
                </a:extLst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156950" y="5536843"/>
            <a:ext cx="5391364" cy="1038127"/>
            <a:chOff x="5404799" y="5458467"/>
            <a:chExt cx="5391364" cy="1038127"/>
          </a:xfrm>
        </p:grpSpPr>
        <p:sp>
          <p:nvSpPr>
            <p:cNvPr id="2" name="TextBox 1"/>
            <p:cNvSpPr txBox="1"/>
            <p:nvPr/>
          </p:nvSpPr>
          <p:spPr>
            <a:xfrm>
              <a:off x="8490852" y="5513982"/>
              <a:ext cx="2305311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 [x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z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reflectance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],</a:t>
              </a:r>
            </a:p>
            <a:p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x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z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reflectance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],</a:t>
              </a:r>
            </a:p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[x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z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reflectance</a:t>
              </a:r>
              <a:r>
                <a:rPr lang="en-US" altLang="ko-KR" sz="14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],</a:t>
              </a:r>
            </a:p>
            <a:p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• • •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404799" y="5839030"/>
              <a:ext cx="3261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Raw 3D LiDAR Point Cloud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Numpy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예시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5404799" y="5458467"/>
              <a:ext cx="5391364" cy="10381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/>
            </a:p>
          </p:txBody>
        </p:sp>
      </p:grpSp>
    </p:spTree>
    <p:extLst>
      <p:ext uri="{BB962C8B-B14F-4D97-AF65-F5344CB8AC3E}">
        <p14:creationId xmlns:p14="http://schemas.microsoft.com/office/powerpoint/2010/main" val="339230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4" descr="디지털 숫자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ko-KR" altLang="en-US" sz="3600" b="1" dirty="0" smtClean="0"/>
              <a:t>목      차</a:t>
            </a:r>
            <a:endParaRPr lang="ko-KR" altLang="en-US" sz="3600" b="1" dirty="0"/>
          </a:p>
        </p:txBody>
      </p:sp>
      <p:graphicFrame>
        <p:nvGraphicFramePr>
          <p:cNvPr id="6" name="내용 개체 틀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251420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– Understanding LiDAR Point Cloud ]</a:t>
            </a:r>
          </a:p>
          <a:p>
            <a:pPr marL="182563" indent="-182563">
              <a:lnSpc>
                <a:spcPts val="1920"/>
              </a:lnSpc>
            </a:pPr>
            <a:r>
              <a:rPr lang="en-US" altLang="ko-KR" sz="1600" b="1" dirty="0" smtClean="0">
                <a:solidFill>
                  <a:schemeClr val="tx1"/>
                </a:solidFill>
              </a:rPr>
              <a:t>2D LiDAR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기본 원리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795060" y="2110188"/>
                <a:ext cx="9231477" cy="4522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레이저 스캐너가 수평으로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360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 회전하면서 반사된 레이저의 이동 거리 시간을 수집하여 </a:t>
                </a: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주변에 반사된 물체 또는 평면과의 거리를 종합함 </a:t>
                </a: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데이터는 주로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𝟑𝟔𝟎</m:t>
                        </m:r>
                      </m:num>
                      <m:den>
                        <m:r>
                          <a:rPr lang="ko-KR" altLang="en-US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분</m:t>
                        </m:r>
                        <m:r>
                          <a:rPr lang="ko-KR" altLang="en-US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해</m:t>
                        </m:r>
                        <m:r>
                          <a:rPr lang="ko-KR" altLang="en-US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능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(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𝑨𝒏𝒈𝒖𝒍𝒂𝒓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𝑹𝒆𝒔𝒐𝒍𝒖𝒕𝒊𝒐𝒏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구조의 배열이며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배열 내에는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Intensity (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반사율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또는 </a:t>
                </a:r>
                <a:r>
                  <a:rPr lang="ko-KR" altLang="en-US" sz="14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거리값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(Time of Flight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근거한 </a:t>
                </a:r>
                <a:r>
                  <a:rPr lang="ko-KR" altLang="en-US" sz="14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거리값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저장함</a:t>
                </a: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특징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2D LiDAR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수평 </a:t>
                </a:r>
                <a:r>
                  <a:rPr lang="ko-KR" altLang="en-US" sz="14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회전만</a:t>
                </a:r>
                <a:r>
                  <a:rPr lang="ko-KR" altLang="en-US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하기 때문에 반사되는 레이저에 따른 거리 측정값은</a:t>
                </a:r>
                <a:endPara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레이저가 소실되지 않는 이상 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소실 시 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Max or </a:t>
                </a:r>
                <a:r>
                  <a:rPr lang="en-US" altLang="ko-KR" sz="11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NaN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처리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회전 방향 순서에 맞춰서 쌓임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(‘</a:t>
                </a:r>
                <a:r>
                  <a:rPr lang="en-US" altLang="ko-KR" sz="1400" b="1" dirty="0" smtClean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Ordered &amp; Structured Data Structure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’)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: 2D LiDAR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는 회전 속도가 높아질수록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회전에 획득할 수 있는 데이터의 개수가 감소함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</a:t>
                </a:r>
                <a:r>
                  <a:rPr lang="en-US" altLang="ko-KR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(∵ LiDAR</a:t>
                </a:r>
                <a:r>
                  <a:rPr lang="ko-KR" altLang="en-US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빠르게 회전할수록 반사된 레이저를 감지하기 힘들기 때문에 </a:t>
                </a:r>
                <a:r>
                  <a:rPr lang="ko-KR" altLang="en-US" sz="105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분해능이</a:t>
                </a:r>
                <a:r>
                  <a:rPr lang="ko-KR" altLang="en-US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감소함</a:t>
                </a:r>
                <a:r>
                  <a:rPr lang="en-US" altLang="ko-KR" sz="105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060" y="2110188"/>
                <a:ext cx="9231477" cy="4522777"/>
              </a:xfrm>
              <a:prstGeom prst="rect">
                <a:avLst/>
              </a:prstGeom>
              <a:blipFill>
                <a:blip r:embed="rId2"/>
                <a:stretch>
                  <a:fillRect l="-1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87" y="2110188"/>
            <a:ext cx="1880806" cy="408143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411618"/>
              </p:ext>
            </p:extLst>
          </p:nvPr>
        </p:nvGraphicFramePr>
        <p:xfrm>
          <a:off x="3618287" y="5044134"/>
          <a:ext cx="7255452" cy="42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242">
                  <a:extLst>
                    <a:ext uri="{9D8B030D-6E8A-4147-A177-3AD203B41FA5}">
                      <a16:colId xmlns:a16="http://schemas.microsoft.com/office/drawing/2014/main" val="3917063720"/>
                    </a:ext>
                  </a:extLst>
                </a:gridCol>
                <a:gridCol w="1209242">
                  <a:extLst>
                    <a:ext uri="{9D8B030D-6E8A-4147-A177-3AD203B41FA5}">
                      <a16:colId xmlns:a16="http://schemas.microsoft.com/office/drawing/2014/main" val="1783001115"/>
                    </a:ext>
                  </a:extLst>
                </a:gridCol>
                <a:gridCol w="1209242">
                  <a:extLst>
                    <a:ext uri="{9D8B030D-6E8A-4147-A177-3AD203B41FA5}">
                      <a16:colId xmlns:a16="http://schemas.microsoft.com/office/drawing/2014/main" val="86125269"/>
                    </a:ext>
                  </a:extLst>
                </a:gridCol>
                <a:gridCol w="1209242">
                  <a:extLst>
                    <a:ext uri="{9D8B030D-6E8A-4147-A177-3AD203B41FA5}">
                      <a16:colId xmlns:a16="http://schemas.microsoft.com/office/drawing/2014/main" val="3969529650"/>
                    </a:ext>
                  </a:extLst>
                </a:gridCol>
                <a:gridCol w="1209242">
                  <a:extLst>
                    <a:ext uri="{9D8B030D-6E8A-4147-A177-3AD203B41FA5}">
                      <a16:colId xmlns:a16="http://schemas.microsoft.com/office/drawing/2014/main" val="3503860135"/>
                    </a:ext>
                  </a:extLst>
                </a:gridCol>
                <a:gridCol w="1209242">
                  <a:extLst>
                    <a:ext uri="{9D8B030D-6E8A-4147-A177-3AD203B41FA5}">
                      <a16:colId xmlns:a16="http://schemas.microsoft.com/office/drawing/2014/main" val="3175600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</a:t>
                      </a:r>
                      <a:r>
                        <a:rPr lang="en-US" altLang="ko-KR" sz="11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1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레이저</a:t>
                      </a:r>
                      <a:endParaRPr lang="en-US" altLang="ko-KR" sz="11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11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거리 측정결과</a:t>
                      </a:r>
                      <a:endParaRPr lang="en-US" altLang="ko-KR" sz="11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레이저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거리 측정결과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레이저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거리 측정결과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 •  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358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레이저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거리 측정결과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359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도</a:t>
                      </a:r>
                      <a:r>
                        <a:rPr kumimoji="0" lang="en-US" altLang="ko-KR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레이저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1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거리 측정결과</a:t>
                      </a:r>
                      <a:endParaRPr kumimoji="0" lang="en-US" altLang="ko-KR" sz="11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93325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545144" y="5546907"/>
            <a:ext cx="40943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(※ </a:t>
            </a:r>
            <a:r>
              <a:rPr lang="ko-KR" altLang="en-US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</a:t>
            </a:r>
            <a:r>
              <a:rPr lang="ko-KR" altLang="en-US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 </a:t>
            </a:r>
            <a:r>
              <a:rPr lang="ko-KR" altLang="en-US" sz="105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분해능</a:t>
            </a:r>
            <a:r>
              <a:rPr lang="ko-KR" altLang="en-US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→ </a:t>
            </a:r>
            <a:r>
              <a:rPr lang="en-US" altLang="ko-KR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 </a:t>
            </a:r>
            <a:r>
              <a:rPr lang="en-US" altLang="ko-KR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x 360 </a:t>
            </a:r>
            <a:r>
              <a:rPr lang="ko-KR" altLang="en-US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거리 데이터 측정</a:t>
            </a:r>
            <a:r>
              <a:rPr lang="en-US" altLang="ko-KR" sz="105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8069" y="6191626"/>
            <a:ext cx="18934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https://en.wikipedia.org/wiki/Lidar</a:t>
            </a:r>
            <a:endParaRPr lang="ko-KR" altLang="en-US" sz="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09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– Understanding LiDAR Point Cloud ]</a:t>
            </a:r>
          </a:p>
          <a:p>
            <a:pPr marL="182563" indent="-182563">
              <a:lnSpc>
                <a:spcPts val="1920"/>
              </a:lnSpc>
            </a:pPr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D LiDAR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기본 원리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052638" y="4820455"/>
                <a:ext cx="9975431" cy="1757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400" b="1" spc="-4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레이저 스캐너가 </a:t>
                </a:r>
                <a:r>
                  <a:rPr lang="ko-KR" altLang="en-US" sz="1400" b="1" spc="-40" dirty="0" smtClean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수평으로 </a:t>
                </a:r>
                <a:r>
                  <a:rPr lang="en-US" altLang="ko-KR" sz="1400" b="1" spc="-40" dirty="0" smtClean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360</a:t>
                </a:r>
                <a:r>
                  <a:rPr lang="ko-KR" altLang="en-US" sz="1400" b="1" spc="-40" dirty="0" smtClean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 </a:t>
                </a:r>
                <a:r>
                  <a:rPr lang="en-US" altLang="ko-KR" sz="1400" b="1" spc="-40" dirty="0" smtClean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</a:t>
                </a:r>
                <a:r>
                  <a:rPr lang="ko-KR" altLang="en-US" sz="1400" b="1" spc="-40" dirty="0" smtClean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수직으로 </a:t>
                </a:r>
                <a:r>
                  <a:rPr lang="en-US" altLang="ko-KR" sz="1400" b="1" spc="-40" dirty="0" smtClean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N</a:t>
                </a:r>
                <a:r>
                  <a:rPr lang="ko-KR" altLang="en-US" sz="1400" b="1" spc="-40" dirty="0" smtClean="0">
                    <a:solidFill>
                      <a:srgbClr val="0070C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개의 채널</a:t>
                </a:r>
                <a:r>
                  <a:rPr lang="ko-KR" altLang="en-US" sz="1400" b="1" spc="-4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로 레이저를 발사하여 반사된 레이저의 이동 거리 시간을 수집하여 </a:t>
                </a:r>
                <a:endParaRPr lang="en-US" altLang="ko-KR" sz="1400" b="1" spc="-40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spc="-4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spc="-40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주변에 반사된 물체 또는 평면과의 거리를 종합함</a:t>
                </a: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3D LiDAR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경우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회전 최대 인식 </a:t>
                </a:r>
                <a:r>
                  <a:rPr lang="ko-KR" altLang="en-US" sz="14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데이터량은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fPr>
                      <m:num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𝟑𝟔𝟎</m:t>
                        </m:r>
                      </m:num>
                      <m:den>
                        <m:r>
                          <a:rPr lang="ko-KR" altLang="en-US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분해능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(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𝑨𝒏𝒈𝒖𝒍𝒂𝒓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 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𝑹𝒆𝒔𝒐𝒍𝒖𝒕𝒊𝒐𝒏</m:t>
                        </m:r>
                        <m:r>
                          <a:rPr lang="en-US" altLang="ko-KR" sz="1400" b="1" i="1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x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Channel 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개수임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( 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예시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KITTI </a:t>
                </a:r>
                <a:r>
                  <a:rPr lang="ko-KR" altLang="en-US" sz="14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데이터셋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– </a:t>
                </a:r>
                <a:r>
                  <a:rPr lang="en-US" altLang="ko-KR" sz="14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Velodyne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HDL 64E : </a:t>
                </a: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b="1">
                            <a:latin typeface="Cambria Math" panose="02040503050406030204" pitchFamily="18" charset="0"/>
                          </a:rPr>
                          <m:t>𝟑𝟔𝟎</m:t>
                        </m:r>
                      </m:num>
                      <m:den>
                        <m:r>
                          <a:rPr lang="en-US" altLang="ko-KR" sz="14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14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400" b="1" i="0" smtClean="0">
                            <a:latin typeface="Cambria Math" panose="02040503050406030204" pitchFamily="18" charset="0"/>
                          </a:rPr>
                          <m:t>𝟎𝟖</m:t>
                        </m:r>
                      </m:den>
                    </m:f>
                  </m:oMath>
                </a14:m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x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64 = 288000 → 1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회전</a:t>
                </a:r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최대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288000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 데이터 수집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638" y="4820455"/>
                <a:ext cx="9975431" cy="1757982"/>
              </a:xfrm>
              <a:prstGeom prst="rect">
                <a:avLst/>
              </a:prstGeom>
              <a:blipFill>
                <a:blip r:embed="rId4"/>
                <a:stretch>
                  <a:fillRect l="-1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3D LiDAR Scan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27623" y="2278759"/>
            <a:ext cx="4261077" cy="239685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14527" y="4403524"/>
            <a:ext cx="30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3-D LiDAR Sensor | R2300 Multi-Layer Scanner | </a:t>
            </a:r>
            <a:r>
              <a:rPr lang="en-US" altLang="ko-KR" sz="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</a:p>
          <a:p>
            <a:r>
              <a:rPr lang="en-US" altLang="ko-KR" sz="8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</a:t>
            </a:r>
            <a:r>
              <a:rPr lang="en-US" altLang="ko-KR" sz="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://www.youtube.com/watch?v=-qQgvJ6FJdc</a:t>
            </a:r>
            <a:endParaRPr lang="ko-KR" altLang="en-US" sz="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46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1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– Understanding LiDAR Point Cloud ]</a:t>
            </a:r>
          </a:p>
          <a:p>
            <a:pPr marL="182563" indent="-182563">
              <a:lnSpc>
                <a:spcPts val="1920"/>
              </a:lnSpc>
            </a:pPr>
            <a:r>
              <a:rPr lang="en-US" altLang="ko-KR" sz="1600" b="1" dirty="0" smtClean="0">
                <a:solidFill>
                  <a:schemeClr val="tx1"/>
                </a:solidFill>
              </a:rPr>
              <a:t>Raw 3D LiDAR Point Cloud Data Structure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8389" y="3891130"/>
            <a:ext cx="1088707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레이저 스캐너가 수평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수직 이동을 모두 하기 때문에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2D LiDAR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다르게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반사된 레이저가 발사된 최초의 수평 각도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수직 각도로 들어올 보장이 없음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(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레이저를 발사한 순간 이미 수직 각도가 변하기 때문임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.)</a:t>
            </a:r>
          </a:p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그러므로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LiDAR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입력된 데이터의 순서대로 데이터를 쌓으면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2D LiDAR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달리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레이저 스캔의 각도에 맞춰서 데이터를 구성할 수 없음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3D LiDAR Point Cloud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발사한 레이저 스캔의 각도나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Channel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기준으로 데이터를 구성하는 것이 아닌 단순 입력 순서로 구성하기 때문에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‘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Unordered &amp; Unstructured Data Structure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’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가지게됨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LiDAR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각 데이터는 입력 순서대로 반사되어 인식된 레이저 스캔의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LiDAR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좌표계상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반사된 지점의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X, Y, Z 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ko-KR" altLang="en-US" sz="1400" b="1" dirty="0" err="1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각좌표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l-GR" altLang="ko-KR" sz="1400" b="1" dirty="0" smtClean="0">
                <a:solidFill>
                  <a:srgbClr val="0070C0"/>
                </a:solidFill>
                <a:ea typeface="맑은 고딕" panose="020B0503020000020004" pitchFamily="50" charset="-127"/>
              </a:rPr>
              <a:t>θ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l-GR" altLang="ko-KR" sz="1400" b="1" dirty="0" smtClean="0">
                <a:solidFill>
                  <a:srgbClr val="0070C0"/>
                </a:solidFill>
                <a:ea typeface="맑은 고딕" panose="020B0503020000020004" pitchFamily="50" charset="-127"/>
              </a:rPr>
              <a:t>Φ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r))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 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반사율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(Intensity / Reflectance)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구성됨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69875" indent="-26987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단순히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 회전 동안 입력된 데이터를 순서대로 쌓기만 하기 때문에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매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회전마다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입력되는 데이터의 양이 달라서 매 </a:t>
            </a:r>
            <a:r>
              <a:rPr lang="ko-KR" altLang="en-US" sz="14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회전마다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데이터의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Dimension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 달라짐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592771"/>
              </p:ext>
            </p:extLst>
          </p:nvPr>
        </p:nvGraphicFramePr>
        <p:xfrm>
          <a:off x="3954731" y="1919147"/>
          <a:ext cx="7790735" cy="1696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147">
                  <a:extLst>
                    <a:ext uri="{9D8B030D-6E8A-4147-A177-3AD203B41FA5}">
                      <a16:colId xmlns:a16="http://schemas.microsoft.com/office/drawing/2014/main" val="3917063720"/>
                    </a:ext>
                  </a:extLst>
                </a:gridCol>
                <a:gridCol w="1558147">
                  <a:extLst>
                    <a:ext uri="{9D8B030D-6E8A-4147-A177-3AD203B41FA5}">
                      <a16:colId xmlns:a16="http://schemas.microsoft.com/office/drawing/2014/main" val="1783001115"/>
                    </a:ext>
                  </a:extLst>
                </a:gridCol>
                <a:gridCol w="1558147">
                  <a:extLst>
                    <a:ext uri="{9D8B030D-6E8A-4147-A177-3AD203B41FA5}">
                      <a16:colId xmlns:a16="http://schemas.microsoft.com/office/drawing/2014/main" val="3969529650"/>
                    </a:ext>
                  </a:extLst>
                </a:gridCol>
                <a:gridCol w="1558147">
                  <a:extLst>
                    <a:ext uri="{9D8B030D-6E8A-4147-A177-3AD203B41FA5}">
                      <a16:colId xmlns:a16="http://schemas.microsoft.com/office/drawing/2014/main" val="3503860135"/>
                    </a:ext>
                  </a:extLst>
                </a:gridCol>
                <a:gridCol w="1558147">
                  <a:extLst>
                    <a:ext uri="{9D8B030D-6E8A-4147-A177-3AD203B41FA5}">
                      <a16:colId xmlns:a16="http://schemas.microsoft.com/office/drawing/2014/main" val="3175600210"/>
                    </a:ext>
                  </a:extLst>
                </a:gridCol>
              </a:tblGrid>
              <a:tr h="42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 •  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93325"/>
                  </a:ext>
                </a:extLst>
              </a:tr>
              <a:tr h="42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 •  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Y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929714"/>
                  </a:ext>
                </a:extLst>
              </a:tr>
              <a:tr h="42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 •  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Z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좌표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952924"/>
                  </a:ext>
                </a:extLst>
              </a:tr>
              <a:tr h="42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•  •  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Point Cloud</a:t>
                      </a:r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900" b="1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입력의 </a:t>
                      </a:r>
                      <a:r>
                        <a:rPr lang="en-US" altLang="ko-KR" sz="9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Intensity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95718"/>
                  </a:ext>
                </a:extLst>
              </a:tr>
            </a:tbl>
          </a:graphicData>
        </a:graphic>
      </p:graphicFrame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2"/>
          <a:srcRect t="11486" b="10037"/>
          <a:stretch/>
        </p:blipFill>
        <p:spPr>
          <a:xfrm>
            <a:off x="858389" y="1919147"/>
            <a:ext cx="2520279" cy="1710191"/>
          </a:xfrm>
          <a:prstGeom prst="rect">
            <a:avLst/>
          </a:prstGeom>
        </p:spPr>
      </p:pic>
      <p:sp>
        <p:nvSpPr>
          <p:cNvPr id="23" name="타원 22"/>
          <p:cNvSpPr/>
          <p:nvPr/>
        </p:nvSpPr>
        <p:spPr>
          <a:xfrm>
            <a:off x="2442564" y="2523811"/>
            <a:ext cx="144016" cy="14401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40332" y="1919147"/>
            <a:ext cx="1605300" cy="169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5" name="꺾인 연결선 24"/>
          <p:cNvCxnSpPr>
            <a:stCxn id="24" idx="1"/>
            <a:endCxn id="23" idx="6"/>
          </p:cNvCxnSpPr>
          <p:nvPr/>
        </p:nvCxnSpPr>
        <p:spPr>
          <a:xfrm rot="10800000">
            <a:off x="2586580" y="2595819"/>
            <a:ext cx="1353752" cy="171534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98250" y="2767353"/>
            <a:ext cx="5228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Point</a:t>
            </a:r>
          </a:p>
          <a:p>
            <a:pPr algn="ctr"/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Cloud</a:t>
            </a:r>
          </a:p>
          <a:p>
            <a:pPr algn="ctr"/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점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882724" y="3629338"/>
            <a:ext cx="41264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(※ </a:t>
            </a:r>
            <a:r>
              <a:rPr lang="ko-KR" altLang="en-US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KITTI </a:t>
            </a:r>
            <a:r>
              <a:rPr lang="ko-KR" altLang="en-US" sz="105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LiDAR Point Cloud </a:t>
            </a:r>
            <a:r>
              <a:rPr lang="ko-KR" altLang="en-US" sz="105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r>
              <a:rPr lang="ko-KR" altLang="en-US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구조</a:t>
            </a:r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71665" y="3602521"/>
            <a:ext cx="2390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https://velodynelidar.com/products/hdl-64e/</a:t>
            </a:r>
            <a:endParaRPr lang="ko-KR" altLang="en-US" sz="8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7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2"/>
            <a:ext cx="11140910" cy="5383833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– Understanding LiDAR Point Cloud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/>
              <a:t>Unordered &amp; Unstructured 3D LiDAR Point Cloud</a:t>
            </a:r>
            <a:r>
              <a:rPr lang="ko-KR" altLang="en-US" sz="1600" b="1" dirty="0"/>
              <a:t>의 문제점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/>
              <a:t>매</a:t>
            </a:r>
            <a:r>
              <a:rPr lang="en-US" altLang="ko-KR" sz="1400" b="1" dirty="0"/>
              <a:t> </a:t>
            </a:r>
            <a:r>
              <a:rPr lang="ko-KR" altLang="en-US" sz="1400" b="1" dirty="0" err="1"/>
              <a:t>회전마다</a:t>
            </a:r>
            <a:r>
              <a:rPr lang="ko-KR" altLang="en-US" sz="1400" b="1" dirty="0"/>
              <a:t> 수집되는 데이터의 개수가 달라지기 때문에 시스템의 </a:t>
            </a:r>
            <a:r>
              <a:rPr lang="ko-KR" altLang="en-US" sz="1400" b="1" dirty="0" err="1"/>
              <a:t>입력으로서</a:t>
            </a:r>
            <a:r>
              <a:rPr lang="ko-KR" altLang="en-US" sz="1400" b="1" dirty="0"/>
              <a:t> 부적합함</a:t>
            </a:r>
            <a:r>
              <a:rPr lang="en-US" altLang="ko-KR" sz="1400" b="1" dirty="0"/>
              <a:t>.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센서의 입력 구조를 반영한 데이터 구조가 아니기 때문에 직접적으로 </a:t>
            </a:r>
            <a:r>
              <a:rPr lang="en-US" altLang="ko-KR" sz="1400" b="1" dirty="0"/>
              <a:t>Feature Extraction</a:t>
            </a:r>
            <a:r>
              <a:rPr lang="ko-KR" altLang="en-US" sz="1400" b="1" dirty="0"/>
              <a:t>이 매우 </a:t>
            </a:r>
            <a:r>
              <a:rPr lang="ko-KR" altLang="en-US" sz="1400" b="1" dirty="0" err="1"/>
              <a:t>힘듬</a:t>
            </a:r>
            <a:r>
              <a:rPr lang="en-US" altLang="ko-KR" sz="1400" b="1" dirty="0" smtClean="0"/>
              <a:t>.</a:t>
            </a:r>
          </a:p>
          <a:p>
            <a:pPr marL="324000" lvl="1" indent="0">
              <a:lnSpc>
                <a:spcPts val="1920"/>
              </a:lnSpc>
              <a:buNone/>
            </a:pPr>
            <a:r>
              <a:rPr lang="en-US" altLang="ko-KR" sz="1400" b="1" dirty="0" smtClean="0">
                <a:sym typeface="Wingdings" panose="05000000000000000000" pitchFamily="2" charset="2"/>
              </a:rPr>
              <a:t>     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3D LiDAR Point Cloud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를 구조화된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Grid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형태로 재구성해서 표현 해야할 필요가 있음</a:t>
            </a:r>
            <a:r>
              <a:rPr lang="en-US" altLang="ko-KR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pPr marL="324000" lvl="1" indent="0">
              <a:lnSpc>
                <a:spcPts val="1920"/>
              </a:lnSpc>
              <a:buNone/>
            </a:pPr>
            <a:endParaRPr lang="en-US" altLang="ko-KR" sz="14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ym typeface="Wingdings" panose="05000000000000000000" pitchFamily="2" charset="2"/>
              </a:rPr>
              <a:t>Raw 3D LiDAR Point Cloud </a:t>
            </a:r>
            <a:r>
              <a:rPr lang="ko-KR" altLang="en-US" sz="1600" b="1" dirty="0">
                <a:sym typeface="Wingdings" panose="05000000000000000000" pitchFamily="2" charset="2"/>
              </a:rPr>
              <a:t>데이터 재구성 방법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/>
              <a:t>Range Image Representation : 3D Point Cloud</a:t>
            </a:r>
            <a:r>
              <a:rPr lang="ko-KR" altLang="en-US" sz="1400" b="1" dirty="0"/>
              <a:t>를 </a:t>
            </a:r>
            <a:r>
              <a:rPr lang="en-US" altLang="ko-KR" sz="1400" b="1" dirty="0"/>
              <a:t>2D</a:t>
            </a:r>
            <a:r>
              <a:rPr lang="ko-KR" altLang="en-US" sz="1400" b="1" dirty="0"/>
              <a:t> 구조로 펼쳐서 구성하는 방법</a:t>
            </a:r>
            <a:endParaRPr lang="en-US" altLang="ko-KR" sz="1400" b="1" dirty="0"/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/>
              <a:t>Voxel Map : 3D </a:t>
            </a:r>
            <a:r>
              <a:rPr lang="ko-KR" altLang="en-US" sz="1400" b="1" dirty="0"/>
              <a:t>좌표 공간을 </a:t>
            </a:r>
            <a:r>
              <a:rPr lang="en-US" altLang="ko-KR" sz="1400" b="1" dirty="0"/>
              <a:t>Quantization</a:t>
            </a:r>
            <a:r>
              <a:rPr lang="ko-KR" altLang="en-US" sz="1400" b="1" dirty="0"/>
              <a:t>하여 영역별로 데이터를 관리하는 방법 </a:t>
            </a:r>
            <a:r>
              <a:rPr lang="en-US" altLang="ko-KR" sz="1400" b="1" dirty="0"/>
              <a:t>(Volumetric Representation</a:t>
            </a:r>
            <a:r>
              <a:rPr lang="en-US" altLang="ko-KR" sz="1400" b="1" dirty="0" smtClean="0"/>
              <a:t>)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/>
              <a:t>Octo Map : 3D </a:t>
            </a:r>
            <a:r>
              <a:rPr lang="ko-KR" altLang="en-US" sz="1400" b="1" dirty="0"/>
              <a:t>좌표 공간을 </a:t>
            </a:r>
            <a:r>
              <a:rPr lang="en-US" altLang="ko-KR" sz="1400" b="1" dirty="0"/>
              <a:t>Quantization</a:t>
            </a:r>
            <a:r>
              <a:rPr lang="ko-KR" altLang="en-US" sz="1400" b="1" dirty="0"/>
              <a:t>하여 </a:t>
            </a:r>
            <a:r>
              <a:rPr lang="en-US" altLang="ko-KR" sz="1400" b="1" dirty="0"/>
              <a:t>3D Occupancy Grid</a:t>
            </a:r>
            <a:r>
              <a:rPr lang="ko-KR" altLang="en-US" sz="1400" b="1" dirty="0"/>
              <a:t>를 생성하는 방법 </a:t>
            </a:r>
            <a:r>
              <a:rPr lang="en-US" altLang="ko-KR" sz="1400" b="1" dirty="0"/>
              <a:t>(Volumetric Representation)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40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– KITTI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Devkit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Readme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131671"/>
              </p:ext>
            </p:extLst>
          </p:nvPr>
        </p:nvGraphicFramePr>
        <p:xfrm>
          <a:off x="591802" y="1542626"/>
          <a:ext cx="11015942" cy="436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7971">
                  <a:extLst>
                    <a:ext uri="{9D8B030D-6E8A-4147-A177-3AD203B41FA5}">
                      <a16:colId xmlns:a16="http://schemas.microsoft.com/office/drawing/2014/main" val="3027537694"/>
                    </a:ext>
                  </a:extLst>
                </a:gridCol>
                <a:gridCol w="5507971">
                  <a:extLst>
                    <a:ext uri="{9D8B030D-6E8A-4147-A177-3AD203B41FA5}">
                      <a16:colId xmlns:a16="http://schemas.microsoft.com/office/drawing/2014/main" val="2242712117"/>
                    </a:ext>
                  </a:extLst>
                </a:gridCol>
              </a:tblGrid>
              <a:tr h="436316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Folder 'poses':</a:t>
                      </a: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The folder 'poses' contains the ground truth poses (trajectory) for the first 11 sequences. This information can be used for training/tuning your method. Each file xx.txt contains a N x 12 table, where N is the number of frames of this sequence. Row i represents the </a:t>
                      </a:r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i'th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pose of the left camera coordinate system (i.e., z pointing forwards) via a 3x4 transformation matrix. The matrices are stored in row aligned order (the first entries correspond to the first row), and take a point in the </a:t>
                      </a:r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i'th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coordinate system and project it into the first (=0th) coordinate system. Hence, the translational part (3x1 vector of column 4) corresponds to the pose of the left camera coordinate system in the </a:t>
                      </a:r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i'th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frame with respect to the first(=0th) frame. Your submission results must be provided using the same data format.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XX</a:t>
                      </a:r>
                      <a:r>
                        <a:rPr lang="ko-KR" altLang="en-US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</a:t>
                      </a:r>
                      <a:r>
                        <a:rPr lang="en-US" altLang="ko-KR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</a:t>
                      </a:r>
                      <a:r>
                        <a:rPr lang="ko-KR" altLang="en-US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 DOF IMU </a:t>
                      </a:r>
                      <a:r>
                        <a:rPr lang="en-US" altLang="ko-KR" sz="1200" spc="-4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Groundtruth</a:t>
                      </a:r>
                      <a:r>
                        <a:rPr lang="en-US" altLang="ko-KR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값은 </a:t>
                      </a:r>
                      <a:r>
                        <a:rPr lang="en-US" altLang="ko-KR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poses </a:t>
                      </a:r>
                      <a:r>
                        <a:rPr lang="ko-KR" altLang="en-US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폴더에 </a:t>
                      </a:r>
                      <a:r>
                        <a:rPr lang="en-US" altLang="ko-KR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XX.txt </a:t>
                      </a:r>
                      <a:r>
                        <a:rPr lang="ko-KR" altLang="en-US" sz="120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파일에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저장되어있음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XX.txt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매 줄에는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ko-KR" altLang="en-US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실수값으로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구성되어있음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줄의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ko-KR" altLang="en-US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실수값은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3x4 Transformation Matrix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구성값이며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Z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축이 전진 방향으로 좌표계가 설정되어있음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120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 줄의 </a:t>
                      </a:r>
                      <a:r>
                        <a:rPr lang="en-US" altLang="ko-KR" sz="120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  <a:r>
                        <a:rPr lang="ko-KR" altLang="en-US" sz="120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ko-KR" altLang="en-US" sz="1200" spc="-2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실수값으로</a:t>
                      </a:r>
                      <a:r>
                        <a:rPr lang="ko-KR" altLang="en-US" sz="120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구성된 </a:t>
                      </a:r>
                      <a:r>
                        <a:rPr lang="en-US" altLang="ko-KR" sz="120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3x4 Transformation Matrix</a:t>
                      </a:r>
                      <a:r>
                        <a:rPr lang="ko-KR" altLang="en-US" sz="120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왼쪽 카메라의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Translation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과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Orientation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임</a:t>
                      </a:r>
                      <a:endParaRPr lang="en-US" altLang="ko-KR" sz="120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algn="l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200" spc="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</a:t>
                      </a:r>
                      <a:r>
                        <a:rPr lang="ko-KR" altLang="en-US" sz="1200" spc="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줄의 </a:t>
                      </a:r>
                      <a:r>
                        <a:rPr lang="en-US" altLang="ko-KR" sz="1200" spc="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Transformation Matrix</a:t>
                      </a:r>
                      <a:r>
                        <a:rPr lang="ko-KR" altLang="en-US" sz="1200" spc="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은 </a:t>
                      </a:r>
                      <a:r>
                        <a:rPr lang="en-US" altLang="ko-KR" sz="1200" spc="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Sequence</a:t>
                      </a:r>
                      <a:r>
                        <a:rPr lang="ko-KR" altLang="en-US" sz="1200" spc="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최초 지점 </a:t>
                      </a:r>
                      <a:r>
                        <a:rPr lang="en-US" altLang="ko-KR" sz="1200" spc="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</a:t>
                      </a:r>
                      <a:r>
                        <a:rPr lang="ko-KR" altLang="en-US" sz="1200" spc="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번째 위치</a:t>
                      </a:r>
                      <a:r>
                        <a:rPr lang="en-US" altLang="ko-KR" sz="1200" spc="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기준으로 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Transformation</a:t>
                      </a:r>
                      <a:r>
                        <a:rPr lang="ko-KR" altLang="en-US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것임</a:t>
                      </a:r>
                      <a:r>
                        <a:rPr lang="en-US" altLang="ko-KR" sz="120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227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403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DATASET SETUP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KITTI Sensor &amp;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Setup – 6 DOF Pose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6099" y="1707152"/>
            <a:ext cx="10180992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1.00e+00 9.04e-12  2.32e-11  5.55e-17  9.04e-12 1.00e+00 2.39e-10  3.33e-16 2.32e-11 2.39e-10 9.99e-01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4.44e-16</a:t>
            </a:r>
          </a:p>
          <a:p>
            <a:pPr>
              <a:lnSpc>
                <a:spcPct val="20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4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9.99e-01 5.27e-04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2.06e-03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4.69e-02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5.29e-04 9.99e-01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1.15e-03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2.83e-02 2.06e-03 1.15e-03 9.99e-01 8.58e-01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→ 0</a:t>
            </a:r>
            <a:r>
              <a:rPr lang="en-US" altLang="ko-KR" sz="14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위치를 기준으로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4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순간의 왼쪽 카메라의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 Matrix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4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: 9.99e-01 1.04e-03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4.13e-03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9.37e-02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1.05e-03 9.99e-01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2.30e-03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5.67e-02 4.12e-03 2.31e-03 9.99e-01 1.71e+00</a:t>
            </a:r>
          </a:p>
          <a:p>
            <a:pPr>
              <a:lnSpc>
                <a:spcPct val="200000"/>
              </a:lnSpc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→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en-US" altLang="ko-KR" sz="1400" baseline="30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위치를 기준으로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400" baseline="30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nd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순간의 왼쪽 카메라의 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Transformation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57250" y="2449316"/>
                <a:ext cx="5312480" cy="839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1.00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9.04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2.32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5.55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9.04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−12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1.00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+00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2.39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3.33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2.32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2.39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9.99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−01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−4.44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e</m:t>
                                </m:r>
                                <m:r>
                                  <m:rPr>
                                    <m:nor/>
                                  </m:rPr>
                                  <a:rPr lang="en-US" altLang="ko-KR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−16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>
                  <a:latin typeface="Cambria Math" panose="02040503050406030204" pitchFamily="18" charset="0"/>
                  <a:ea typeface="맑은 고딕" panose="020B0503020000020004" pitchFamily="50" charset="-127"/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2449316"/>
                <a:ext cx="5312480" cy="8397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직사각형 7"/>
          <p:cNvSpPr/>
          <p:nvPr/>
        </p:nvSpPr>
        <p:spPr>
          <a:xfrm>
            <a:off x="990600" y="1907177"/>
            <a:ext cx="3238500" cy="207373"/>
          </a:xfrm>
          <a:prstGeom prst="rect">
            <a:avLst/>
          </a:prstGeom>
          <a:solidFill>
            <a:srgbClr val="00B05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116874" y="2502977"/>
            <a:ext cx="4871554" cy="222805"/>
          </a:xfrm>
          <a:prstGeom prst="rect">
            <a:avLst/>
          </a:prstGeom>
          <a:solidFill>
            <a:srgbClr val="00B05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116874" y="2775090"/>
            <a:ext cx="4871553" cy="222805"/>
          </a:xfrm>
          <a:prstGeom prst="rect">
            <a:avLst/>
          </a:prstGeom>
          <a:solidFill>
            <a:srgbClr val="7030A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116874" y="3036051"/>
            <a:ext cx="4871553" cy="222805"/>
          </a:xfrm>
          <a:prstGeom prst="rect">
            <a:avLst/>
          </a:prstGeom>
          <a:solidFill>
            <a:srgbClr val="FF000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278086" y="1910507"/>
            <a:ext cx="3132908" cy="204043"/>
          </a:xfrm>
          <a:prstGeom prst="rect">
            <a:avLst/>
          </a:prstGeom>
          <a:solidFill>
            <a:srgbClr val="7030A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442562" y="1919147"/>
            <a:ext cx="3132908" cy="204043"/>
          </a:xfrm>
          <a:prstGeom prst="rect">
            <a:avLst/>
          </a:prstGeom>
          <a:solidFill>
            <a:srgbClr val="FF000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꺾인 연결선 15"/>
          <p:cNvCxnSpPr>
            <a:stCxn id="8" idx="2"/>
            <a:endCxn id="11" idx="0"/>
          </p:cNvCxnSpPr>
          <p:nvPr/>
        </p:nvCxnSpPr>
        <p:spPr>
          <a:xfrm rot="16200000" flipH="1">
            <a:off x="2887037" y="1837362"/>
            <a:ext cx="388427" cy="942801"/>
          </a:xfrm>
          <a:prstGeom prst="bentConnector3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/>
          <p:nvPr/>
        </p:nvCxnSpPr>
        <p:spPr>
          <a:xfrm rot="5400000">
            <a:off x="5730817" y="2356521"/>
            <a:ext cx="771944" cy="28800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5" idx="2"/>
            <a:endCxn id="13" idx="3"/>
          </p:cNvCxnSpPr>
          <p:nvPr/>
        </p:nvCxnSpPr>
        <p:spPr>
          <a:xfrm rot="5400000">
            <a:off x="6986590" y="1125028"/>
            <a:ext cx="1024264" cy="3020589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131455" y="2441598"/>
            <a:ext cx="3406466" cy="97226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649843" y="3455448"/>
            <a:ext cx="1920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Rotation Matrix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4700500" y="2449316"/>
            <a:ext cx="1200238" cy="96454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639457" y="3385776"/>
            <a:ext cx="4976875" cy="7491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 Matrix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→ X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축값과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축값을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이용하여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Grountruth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Trajectory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그릴 수 있음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64472" y="4480068"/>
            <a:ext cx="3172099" cy="205144"/>
          </a:xfrm>
          <a:prstGeom prst="rect">
            <a:avLst/>
          </a:prstGeom>
          <a:solidFill>
            <a:srgbClr val="00B05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4186644" y="4480068"/>
            <a:ext cx="3224349" cy="204043"/>
          </a:xfrm>
          <a:prstGeom prst="rect">
            <a:avLst/>
          </a:prstGeom>
          <a:solidFill>
            <a:srgbClr val="7030A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442562" y="4480068"/>
            <a:ext cx="3132908" cy="204043"/>
          </a:xfrm>
          <a:prstGeom prst="rect">
            <a:avLst/>
          </a:prstGeom>
          <a:solidFill>
            <a:srgbClr val="FF000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990600" y="5339399"/>
            <a:ext cx="3196044" cy="205144"/>
          </a:xfrm>
          <a:prstGeom prst="rect">
            <a:avLst/>
          </a:prstGeom>
          <a:solidFill>
            <a:srgbClr val="00B05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4231094" y="5339399"/>
            <a:ext cx="3224349" cy="204043"/>
          </a:xfrm>
          <a:prstGeom prst="rect">
            <a:avLst/>
          </a:prstGeom>
          <a:solidFill>
            <a:srgbClr val="7030A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7474312" y="5339399"/>
            <a:ext cx="3132908" cy="204043"/>
          </a:xfrm>
          <a:prstGeom prst="rect">
            <a:avLst/>
          </a:prstGeom>
          <a:solidFill>
            <a:srgbClr val="FF0000">
              <a:alpha val="10000"/>
            </a:srgb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15" idx="3"/>
            <a:endCxn id="34" idx="3"/>
          </p:cNvCxnSpPr>
          <p:nvPr/>
        </p:nvCxnSpPr>
        <p:spPr>
          <a:xfrm>
            <a:off x="10575470" y="2021169"/>
            <a:ext cx="12700" cy="2560921"/>
          </a:xfrm>
          <a:prstGeom prst="bentConnector3">
            <a:avLst>
              <a:gd name="adj1" fmla="val 180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5" idx="3"/>
            <a:endCxn id="37" idx="3"/>
          </p:cNvCxnSpPr>
          <p:nvPr/>
        </p:nvCxnSpPr>
        <p:spPr>
          <a:xfrm>
            <a:off x="10575470" y="2021169"/>
            <a:ext cx="31750" cy="3420252"/>
          </a:xfrm>
          <a:prstGeom prst="bentConnector3">
            <a:avLst>
              <a:gd name="adj1" fmla="val 276742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0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Classical Monocular VO Implementation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4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Common Feature Selection &amp; Relative Scale Estimation ]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81194" y="1905893"/>
            <a:ext cx="1338823" cy="968469"/>
            <a:chOff x="899592" y="725943"/>
            <a:chExt cx="1338823" cy="96846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9" r="26259"/>
            <a:stretch/>
          </p:blipFill>
          <p:spPr>
            <a:xfrm>
              <a:off x="899592" y="725943"/>
              <a:ext cx="1338823" cy="737160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58048" y="1440496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t=0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2391208" y="1897631"/>
            <a:ext cx="1338822" cy="980578"/>
            <a:chOff x="2307925" y="717681"/>
            <a:chExt cx="1338822" cy="98057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8" r="27926"/>
            <a:stretch/>
          </p:blipFill>
          <p:spPr>
            <a:xfrm>
              <a:off x="2307925" y="717681"/>
              <a:ext cx="1338822" cy="7371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776931" y="1444343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t=1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815785" y="1905893"/>
            <a:ext cx="1338822" cy="972316"/>
            <a:chOff x="3716257" y="725943"/>
            <a:chExt cx="1338822" cy="972316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0" r="30318"/>
            <a:stretch/>
          </p:blipFill>
          <p:spPr>
            <a:xfrm>
              <a:off x="3716257" y="725943"/>
              <a:ext cx="1338822" cy="737160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4186566" y="1444343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t=2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581193" y="2887605"/>
            <a:ext cx="1338823" cy="360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</a:p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91208" y="2887605"/>
            <a:ext cx="1338823" cy="360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</a:p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391208" y="3531283"/>
            <a:ext cx="1338823" cy="50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Lucas-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Kande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387546" y="4435781"/>
            <a:ext cx="2464980" cy="4049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Pose Estimation Through</a:t>
            </a:r>
          </a:p>
          <a:p>
            <a:pPr algn="ctr"/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Epipolar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Geometry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391207" y="5114701"/>
            <a:ext cx="2461319" cy="3764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 Generation Through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</a:t>
            </a:r>
          </a:p>
        </p:txBody>
      </p:sp>
      <p:cxnSp>
        <p:nvCxnSpPr>
          <p:cNvPr id="24" name="직선 화살표 연결선 23"/>
          <p:cNvCxnSpPr>
            <a:stCxn id="20" idx="2"/>
            <a:endCxn id="21" idx="0"/>
          </p:cNvCxnSpPr>
          <p:nvPr/>
        </p:nvCxnSpPr>
        <p:spPr>
          <a:xfrm>
            <a:off x="3060620" y="3247645"/>
            <a:ext cx="0" cy="2836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2"/>
          </p:cNvCxnSpPr>
          <p:nvPr/>
        </p:nvCxnSpPr>
        <p:spPr>
          <a:xfrm flipH="1">
            <a:off x="3052326" y="4031583"/>
            <a:ext cx="0" cy="3952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19" idx="2"/>
            <a:endCxn id="21" idx="1"/>
          </p:cNvCxnSpPr>
          <p:nvPr/>
        </p:nvCxnSpPr>
        <p:spPr>
          <a:xfrm rot="16200000" flipH="1">
            <a:off x="1554012" y="2944237"/>
            <a:ext cx="533788" cy="1140603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3053406" y="4824629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06406" y="3534288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pprev_keypoints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93707" y="3253480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prev_keypoints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057911" y="3989325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prev_keypoints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</a:p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pprev_keypoints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60619" y="4788621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Unit Rotation Matrix</a:t>
            </a:r>
          </a:p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Unit Translation Matrix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815784" y="2887604"/>
            <a:ext cx="1338823" cy="360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</a:p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815784" y="3531282"/>
            <a:ext cx="1338823" cy="50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Lucas-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Kande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812122" y="4435780"/>
            <a:ext cx="2464980" cy="4049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Pose Estimation Through</a:t>
            </a:r>
          </a:p>
          <a:p>
            <a:pPr algn="ctr"/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Epipolar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Geometry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5" name="직선 화살표 연결선 34"/>
          <p:cNvCxnSpPr>
            <a:stCxn id="32" idx="2"/>
            <a:endCxn id="33" idx="0"/>
          </p:cNvCxnSpPr>
          <p:nvPr/>
        </p:nvCxnSpPr>
        <p:spPr>
          <a:xfrm>
            <a:off x="8485196" y="3247644"/>
            <a:ext cx="0" cy="28363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33" idx="2"/>
          </p:cNvCxnSpPr>
          <p:nvPr/>
        </p:nvCxnSpPr>
        <p:spPr>
          <a:xfrm flipH="1">
            <a:off x="8476902" y="4031582"/>
            <a:ext cx="0" cy="39528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8477982" y="4824628"/>
            <a:ext cx="0" cy="2880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560506" y="3260655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current_keypoints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428634" y="3981316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prev_keypoints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==1])[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</a:p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pprev_keypoints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==1])[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</a:p>
          <a:p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current_keypoints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  <a:endParaRPr lang="ko-KR" altLang="en-US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85195" y="478862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Unit Rotation Matrix</a:t>
            </a:r>
          </a:p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Unit Translation Matrix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1" name="직선 화살표 연결선 40"/>
          <p:cNvCxnSpPr>
            <a:stCxn id="21" idx="3"/>
            <a:endCxn id="33" idx="1"/>
          </p:cNvCxnSpPr>
          <p:nvPr/>
        </p:nvCxnSpPr>
        <p:spPr>
          <a:xfrm flipV="1">
            <a:off x="3730031" y="3781432"/>
            <a:ext cx="4085753" cy="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78355" y="3478069"/>
            <a:ext cx="16433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prev_keypoints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pprev_keypoints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  <a:endParaRPr lang="ko-KR" altLang="en-US" sz="1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43" name="꺾인 연결선 42"/>
          <p:cNvCxnSpPr>
            <a:stCxn id="23" idx="2"/>
            <a:endCxn id="46" idx="1"/>
          </p:cNvCxnSpPr>
          <p:nvPr/>
        </p:nvCxnSpPr>
        <p:spPr>
          <a:xfrm rot="16200000" flipH="1">
            <a:off x="5494504" y="3618478"/>
            <a:ext cx="448642" cy="4193916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8485195" y="5460634"/>
            <a:ext cx="0" cy="2880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21554" y="1913400"/>
            <a:ext cx="3867026" cy="1107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t-2 (</a:t>
            </a:r>
            <a:r>
              <a:rPr lang="en-US" altLang="ko-KR" sz="11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pprev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이미지와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t-1 (</a:t>
            </a:r>
            <a:r>
              <a:rPr lang="en-US" altLang="ko-KR" sz="11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사이의 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되는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다음 단계에서 사용해야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 모두에서 보는 동일한 지점을 찾을 수 있음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Correspondence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확보 안 되면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Scale Drift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매우 크게 발산함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7815783" y="5751550"/>
            <a:ext cx="2461319" cy="3764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Relative Scale Calculation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7815783" y="5114700"/>
            <a:ext cx="2461319" cy="3764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 Generation Through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631848" y="5672373"/>
            <a:ext cx="19880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Reprojected</a:t>
            </a:r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3D Point Cloud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476902" y="5489218"/>
            <a:ext cx="1731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Reprojected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3D Point Cloud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96257" y="3605729"/>
            <a:ext cx="2361306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9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9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</a:t>
            </a:r>
            <a:r>
              <a:rPr lang="en-US" altLang="ko-KR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</a:t>
            </a:r>
            <a:r>
              <a:rPr lang="ko-KR" altLang="en-US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</a:t>
            </a:r>
            <a:r>
              <a:rPr lang="ko-KR" altLang="en-US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되는 </a:t>
            </a:r>
            <a:r>
              <a:rPr lang="en-US" altLang="ko-KR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</a:t>
            </a:r>
            <a:r>
              <a:rPr lang="ko-KR" altLang="en-US" sz="900" b="1" spc="-3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 </a:t>
            </a:r>
            <a:r>
              <a:rPr lang="ko-KR" altLang="en-US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되는 것만 사용</a:t>
            </a:r>
            <a:endParaRPr lang="en-US" altLang="ko-KR" sz="9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158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Overall Algorithm Process ]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4214" y="1337895"/>
            <a:ext cx="3218575" cy="3088367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1740836"/>
            <a:ext cx="7130247" cy="395280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72354" y="5766199"/>
            <a:ext cx="633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</a:t>
            </a:r>
            <a:r>
              <a:rPr lang="en-US" altLang="ko-KR" sz="12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github.com/luwis93choi/Multi-View_Monocular_Visual_Odometry </a:t>
            </a:r>
            <a:endParaRPr lang="ko-KR" altLang="en-US" sz="1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753" y="4532942"/>
            <a:ext cx="1537167" cy="76858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175833" y="5294082"/>
            <a:ext cx="3194721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200" b="1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pos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Z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 값을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Trajectory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그려내면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Trajectory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됨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6" name="오른쪽 대괄호 55"/>
          <p:cNvSpPr/>
          <p:nvPr/>
        </p:nvSpPr>
        <p:spPr>
          <a:xfrm>
            <a:off x="7711440" y="4108611"/>
            <a:ext cx="99060" cy="10786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 56"/>
          <p:cNvCxnSpPr>
            <a:stCxn id="56" idx="2"/>
            <a:endCxn id="54" idx="1"/>
          </p:cNvCxnSpPr>
          <p:nvPr/>
        </p:nvCxnSpPr>
        <p:spPr>
          <a:xfrm rot="10800000" flipH="1" flipV="1">
            <a:off x="7810499" y="4647918"/>
            <a:ext cx="1061253" cy="269315"/>
          </a:xfrm>
          <a:prstGeom prst="bentConnector5">
            <a:avLst>
              <a:gd name="adj1" fmla="val 11488"/>
              <a:gd name="adj2" fmla="val 99664"/>
              <a:gd name="adj3" fmla="val 593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 57"/>
          <p:cNvCxnSpPr>
            <a:stCxn id="59" idx="3"/>
            <a:endCxn id="54" idx="3"/>
          </p:cNvCxnSpPr>
          <p:nvPr/>
        </p:nvCxnSpPr>
        <p:spPr>
          <a:xfrm>
            <a:off x="10106526" y="4303188"/>
            <a:ext cx="302394" cy="614046"/>
          </a:xfrm>
          <a:prstGeom prst="bentConnector3">
            <a:avLst>
              <a:gd name="adj1" fmla="val 1755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9749017" y="4180113"/>
            <a:ext cx="357509" cy="246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4524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main.py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80207" y="1536095"/>
            <a:ext cx="11167762" cy="5181220"/>
            <a:chOff x="580207" y="1536095"/>
            <a:chExt cx="11167762" cy="5181220"/>
          </a:xfrm>
        </p:grpSpPr>
        <p:sp>
          <p:nvSpPr>
            <p:cNvPr id="16" name="직사각형 15"/>
            <p:cNvSpPr/>
            <p:nvPr/>
          </p:nvSpPr>
          <p:spPr>
            <a:xfrm>
              <a:off x="8125000" y="1536095"/>
              <a:ext cx="3622969" cy="518122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0207" y="1536095"/>
              <a:ext cx="8067403" cy="5181220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647868" y="1565757"/>
            <a:ext cx="2621112" cy="1944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928108" y="1536095"/>
            <a:ext cx="2710999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Monocular VO Pipeline </a:t>
            </a:r>
            <a:r>
              <a:rPr lang="ko-KR" altLang="en-US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객체 라이브러리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꺾인 연결선 4"/>
          <p:cNvCxnSpPr>
            <a:stCxn id="14" idx="3"/>
            <a:endCxn id="15" idx="1"/>
          </p:cNvCxnSpPr>
          <p:nvPr/>
        </p:nvCxnSpPr>
        <p:spPr>
          <a:xfrm>
            <a:off x="3268980" y="1662989"/>
            <a:ext cx="659128" cy="64"/>
          </a:xfrm>
          <a:prstGeom prst="bentConnector3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928108" y="1807959"/>
            <a:ext cx="2313454" cy="2539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Trajectory </a:t>
            </a:r>
            <a:r>
              <a:rPr lang="ko-KR" altLang="en-US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그리기 위한 </a:t>
            </a:r>
            <a:r>
              <a:rPr lang="en-US" altLang="ko-KR" sz="105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Matplotlib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47868" y="1815756"/>
            <a:ext cx="2095332" cy="1944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24" idx="3"/>
            <a:endCxn id="22" idx="1"/>
          </p:cNvCxnSpPr>
          <p:nvPr/>
        </p:nvCxnSpPr>
        <p:spPr>
          <a:xfrm>
            <a:off x="2743200" y="1912988"/>
            <a:ext cx="1184908" cy="21929"/>
          </a:xfrm>
          <a:prstGeom prst="bentConnector3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647868" y="2094951"/>
            <a:ext cx="8986079" cy="412619"/>
            <a:chOff x="647868" y="2094951"/>
            <a:chExt cx="8986079" cy="412619"/>
          </a:xfrm>
        </p:grpSpPr>
        <p:sp>
          <p:nvSpPr>
            <p:cNvPr id="21" name="TextBox 20"/>
            <p:cNvSpPr txBox="1"/>
            <p:nvPr/>
          </p:nvSpPr>
          <p:spPr>
            <a:xfrm>
              <a:off x="7029131" y="2225808"/>
              <a:ext cx="2604816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Monocular VO Pipeline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객체 생성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47868" y="2094951"/>
              <a:ext cx="6133932" cy="41261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꺾인 연결선 28"/>
            <p:cNvCxnSpPr>
              <a:stCxn id="28" idx="3"/>
              <a:endCxn id="21" idx="1"/>
            </p:cNvCxnSpPr>
            <p:nvPr/>
          </p:nvCxnSpPr>
          <p:spPr>
            <a:xfrm>
              <a:off x="6781800" y="2301261"/>
              <a:ext cx="247331" cy="63047"/>
            </a:xfrm>
            <a:prstGeom prst="bentConnector3">
              <a:avLst/>
            </a:prstGeom>
            <a:ln w="317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그룹 35"/>
          <p:cNvGrpSpPr/>
          <p:nvPr/>
        </p:nvGrpSpPr>
        <p:grpSpPr>
          <a:xfrm>
            <a:off x="866943" y="2590639"/>
            <a:ext cx="10403514" cy="490700"/>
            <a:chOff x="647868" y="1864152"/>
            <a:chExt cx="10403514" cy="490700"/>
          </a:xfrm>
        </p:grpSpPr>
        <p:sp>
          <p:nvSpPr>
            <p:cNvPr id="37" name="TextBox 36"/>
            <p:cNvSpPr txBox="1"/>
            <p:nvPr/>
          </p:nvSpPr>
          <p:spPr>
            <a:xfrm>
              <a:off x="3971982" y="1864152"/>
              <a:ext cx="707940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Common Feature Selection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 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(Image Buffer 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 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• 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업데이트 → 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ORB 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→ 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Lucas-</a:t>
              </a:r>
              <a:r>
                <a:rPr lang="en-US" altLang="ko-KR" sz="105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Kanade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Optical Flow)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647868" y="2094952"/>
              <a:ext cx="2890670" cy="2599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9" name="꺾인 연결선 38"/>
            <p:cNvCxnSpPr>
              <a:stCxn id="38" idx="3"/>
              <a:endCxn id="37" idx="1"/>
            </p:cNvCxnSpPr>
            <p:nvPr/>
          </p:nvCxnSpPr>
          <p:spPr>
            <a:xfrm flipV="1">
              <a:off x="3538538" y="2002652"/>
              <a:ext cx="433444" cy="22225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/>
          <p:cNvGrpSpPr/>
          <p:nvPr/>
        </p:nvGrpSpPr>
        <p:grpSpPr>
          <a:xfrm>
            <a:off x="866943" y="2940472"/>
            <a:ext cx="10107162" cy="511949"/>
            <a:chOff x="866943" y="2940472"/>
            <a:chExt cx="10107162" cy="511949"/>
          </a:xfrm>
        </p:grpSpPr>
        <p:sp>
          <p:nvSpPr>
            <p:cNvPr id="44" name="직사각형 43"/>
            <p:cNvSpPr/>
            <p:nvPr/>
          </p:nvSpPr>
          <p:spPr>
            <a:xfrm>
              <a:off x="866943" y="3137122"/>
              <a:ext cx="2166770" cy="31529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200694" y="2940472"/>
              <a:ext cx="6773411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Frame Skip :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연속된 이미지가 </a:t>
              </a:r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미만인 경우 </a:t>
              </a:r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or Feature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개수가 적은 경우 </a:t>
              </a:r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or 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정지 상태에서 이미지 변화가 거의 없는 경우</a:t>
              </a:r>
              <a:endPara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7" name="꺾인 연결선 46"/>
            <p:cNvCxnSpPr>
              <a:stCxn id="44" idx="3"/>
              <a:endCxn id="46" idx="1"/>
            </p:cNvCxnSpPr>
            <p:nvPr/>
          </p:nvCxnSpPr>
          <p:spPr>
            <a:xfrm flipV="1">
              <a:off x="3033713" y="3055888"/>
              <a:ext cx="1166981" cy="238884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그룹 39"/>
          <p:cNvGrpSpPr/>
          <p:nvPr/>
        </p:nvGrpSpPr>
        <p:grpSpPr>
          <a:xfrm>
            <a:off x="1307066" y="3283955"/>
            <a:ext cx="8268735" cy="861774"/>
            <a:chOff x="1307066" y="3283955"/>
            <a:chExt cx="8268735" cy="861774"/>
          </a:xfrm>
        </p:grpSpPr>
        <p:sp>
          <p:nvSpPr>
            <p:cNvPr id="50" name="TextBox 49"/>
            <p:cNvSpPr txBox="1"/>
            <p:nvPr/>
          </p:nvSpPr>
          <p:spPr>
            <a:xfrm>
              <a:off x="4200695" y="3283955"/>
              <a:ext cx="5375106" cy="8617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Odometry</a:t>
              </a:r>
              <a:r>
                <a:rPr lang="en-US" altLang="ko-KR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연산 수행</a:t>
              </a:r>
              <a:endPara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28600" indent="-228600">
                <a:buFont typeface="+mj-ea"/>
                <a:buAutoNum type="circleNumDbPlain"/>
              </a:pPr>
              <a:r>
                <a:rPr lang="en-US" altLang="ko-KR" sz="1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geometric_change_calc</a:t>
              </a:r>
              <a:r>
                <a:rPr lang="en-US" altLang="ko-KR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en-US" altLang="ko-KR" sz="1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Epipolar</a:t>
              </a:r>
              <a:r>
                <a:rPr lang="en-US" altLang="ko-KR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Geometry</a:t>
              </a:r>
            </a:p>
            <a:p>
              <a:pPr marL="228600" indent="-228600">
                <a:buFont typeface="+mj-ea"/>
                <a:buAutoNum type="circleNumDbPlain"/>
              </a:pPr>
              <a:r>
                <a:rPr lang="en-US" altLang="ko-KR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Img_common3Dcloud_triangulate : Triangulation &amp; Relative Scale Calculation</a:t>
              </a:r>
            </a:p>
            <a:p>
              <a:pPr marL="228600" indent="-228600">
                <a:buFont typeface="+mj-ea"/>
                <a:buAutoNum type="circleNumDbPlain"/>
              </a:pPr>
              <a:r>
                <a:rPr lang="en-US" altLang="ko-KR" sz="1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pose_estimation</a:t>
              </a:r>
              <a:r>
                <a:rPr lang="en-US" altLang="ko-KR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Scale Estimation</a:t>
              </a:r>
              <a:r>
                <a:rPr lang="en-US" altLang="ko-KR" sz="10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&amp;</a:t>
              </a:r>
              <a:r>
                <a:rPr lang="en-US" altLang="ko-KR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Odometry</a:t>
              </a:r>
              <a:r>
                <a:rPr lang="en-US" altLang="ko-KR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Calculation</a:t>
              </a:r>
            </a:p>
            <a:p>
              <a:pPr marL="228600" indent="-228600">
                <a:buFont typeface="+mj-ea"/>
                <a:buAutoNum type="circleNumDbPlain"/>
              </a:pPr>
              <a:r>
                <a:rPr lang="en-US" altLang="ko-KR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update : </a:t>
              </a:r>
              <a:r>
                <a:rPr lang="ko-KR" altLang="en-US" sz="1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현재값을</a:t>
              </a:r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0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이전값으로</a:t>
              </a:r>
              <a:r>
                <a:rPr lang="ko-KR" altLang="en-US" sz="1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업데이트</a:t>
              </a:r>
              <a:endParaRPr lang="ko-KR" altLang="en-US" sz="10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307066" y="3538464"/>
              <a:ext cx="2236234" cy="57633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1" name="꺾인 연결선 60"/>
            <p:cNvCxnSpPr>
              <a:stCxn id="60" idx="3"/>
              <a:endCxn id="50" idx="1"/>
            </p:cNvCxnSpPr>
            <p:nvPr/>
          </p:nvCxnSpPr>
          <p:spPr>
            <a:xfrm flipV="1">
              <a:off x="3543300" y="3714842"/>
              <a:ext cx="657395" cy="1117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그룹 61"/>
          <p:cNvGrpSpPr/>
          <p:nvPr/>
        </p:nvGrpSpPr>
        <p:grpSpPr>
          <a:xfrm>
            <a:off x="1341952" y="4197714"/>
            <a:ext cx="9706724" cy="444135"/>
            <a:chOff x="647867" y="1966655"/>
            <a:chExt cx="9706724" cy="444135"/>
          </a:xfrm>
        </p:grpSpPr>
        <p:sp>
          <p:nvSpPr>
            <p:cNvPr id="63" name="TextBox 62"/>
            <p:cNvSpPr txBox="1"/>
            <p:nvPr/>
          </p:nvSpPr>
          <p:spPr>
            <a:xfrm>
              <a:off x="8238858" y="2020723"/>
              <a:ext cx="2115733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VO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Trajectory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그리기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647867" y="1966655"/>
              <a:ext cx="5985947" cy="44413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5" name="꺾인 연결선 64"/>
            <p:cNvCxnSpPr>
              <a:stCxn id="64" idx="3"/>
              <a:endCxn id="63" idx="1"/>
            </p:cNvCxnSpPr>
            <p:nvPr/>
          </p:nvCxnSpPr>
          <p:spPr>
            <a:xfrm flipV="1">
              <a:off x="6633814" y="2159223"/>
              <a:ext cx="1605044" cy="2950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그룹 65"/>
          <p:cNvGrpSpPr/>
          <p:nvPr/>
        </p:nvGrpSpPr>
        <p:grpSpPr>
          <a:xfrm>
            <a:off x="1341952" y="4645042"/>
            <a:ext cx="10138848" cy="390067"/>
            <a:chOff x="647867" y="2020723"/>
            <a:chExt cx="10138848" cy="390067"/>
          </a:xfrm>
        </p:grpSpPr>
        <p:sp>
          <p:nvSpPr>
            <p:cNvPr id="67" name="TextBox 66"/>
            <p:cNvSpPr txBox="1"/>
            <p:nvPr/>
          </p:nvSpPr>
          <p:spPr>
            <a:xfrm>
              <a:off x="8238858" y="2020723"/>
              <a:ext cx="2547857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Groundtruth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Trajectory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그리기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647867" y="2094951"/>
              <a:ext cx="7217848" cy="31583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9" name="꺾인 연결선 68"/>
            <p:cNvCxnSpPr>
              <a:stCxn id="68" idx="3"/>
              <a:endCxn id="67" idx="1"/>
            </p:cNvCxnSpPr>
            <p:nvPr/>
          </p:nvCxnSpPr>
          <p:spPr>
            <a:xfrm flipV="1">
              <a:off x="7865715" y="2159223"/>
              <a:ext cx="373143" cy="93648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530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2" grpId="0" animBg="1"/>
      <p:bldP spid="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584" y="561443"/>
            <a:ext cx="11262818" cy="57061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Reference Materials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Visual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Tutorial –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Davide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Scaramuzza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Friedrich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Fraundorfer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(IEEE Robotics &amp; 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Automation Magazine / https://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ieeexplore.ieee.org/document/6096039)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Pose from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Epioplar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Geometry – Thomas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Opsahl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University of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Oslo)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9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b="1" u="sng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</a:t>
            </a:r>
            <a:r>
              <a:rPr lang="en-US" altLang="ko-KR" sz="90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://www.uio.no/studier/emner/matnat/its/nedlagte-emner/UNIK4690/v16/forelesninger/lecture_7_3-pose-from-epipolar-geometry.pdf</a:t>
            </a:r>
            <a:r>
              <a:rPr lang="en-US" altLang="ko-KR" sz="9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 to Machine Vision (ENB339) – Peter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Corke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(Queensland University of Technology)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https://www.youtube.com/watch?v=N_a6IP6KUSE&amp;list=PL-cZT00o1h6JGiQcrlNFGi2aVdWzH6ios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QUT Robot Academy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u="sng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https://robotacademy.net.au/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 특강 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2020 </a:t>
            </a:r>
            <a:r>
              <a:rPr lang="ko-KR" altLang="en-US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 대학원 수업 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문영식 교수님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 in OpenCV (C++/Python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05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5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https://learnopencv.com/optical-flow-in-opencv</a:t>
            </a:r>
            <a:r>
              <a:rPr lang="en-US" altLang="ko-KR" sz="1050" b="1" u="sng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5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Depth Estimation : Basics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and Intuition </a:t>
            </a:r>
            <a:r>
              <a:rPr lang="en-US" altLang="ko-KR" sz="105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5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https://towardsdatascience.com/depth-estimation-1-basics-and-intuition-86f2c9538cd1</a:t>
            </a:r>
            <a:r>
              <a:rPr lang="en-US" altLang="ko-KR" sz="105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Monocular Visual </a:t>
            </a:r>
            <a:r>
              <a:rPr lang="en-US" altLang="ko-KR" sz="1600" b="1" dirty="0" err="1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using 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OpenCV –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Avi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Singh </a:t>
            </a:r>
            <a:r>
              <a:rPr lang="en-US" altLang="ko-KR" sz="11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10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https://avisingh599.github.io/vision/monocular-vo</a:t>
            </a:r>
            <a:r>
              <a:rPr lang="en-US" altLang="ko-KR" sz="1100" b="1" u="sng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1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(1/13)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(1) VO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객체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생성자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48942" y="1906410"/>
            <a:ext cx="11061867" cy="4769400"/>
            <a:chOff x="548942" y="1906410"/>
            <a:chExt cx="11061867" cy="4769400"/>
          </a:xfrm>
        </p:grpSpPr>
        <p:sp>
          <p:nvSpPr>
            <p:cNvPr id="42" name="직사각형 41"/>
            <p:cNvSpPr/>
            <p:nvPr/>
          </p:nvSpPr>
          <p:spPr>
            <a:xfrm>
              <a:off x="6912575" y="1906410"/>
              <a:ext cx="4698234" cy="4769399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942" y="1906410"/>
              <a:ext cx="7784949" cy="4769400"/>
            </a:xfrm>
            <a:prstGeom prst="rect">
              <a:avLst/>
            </a:prstGeom>
          </p:spPr>
        </p:pic>
      </p:grpSp>
      <p:grpSp>
        <p:nvGrpSpPr>
          <p:cNvPr id="43" name="그룹 42"/>
          <p:cNvGrpSpPr/>
          <p:nvPr/>
        </p:nvGrpSpPr>
        <p:grpSpPr>
          <a:xfrm>
            <a:off x="1238825" y="2235764"/>
            <a:ext cx="10173988" cy="734317"/>
            <a:chOff x="647867" y="1717038"/>
            <a:chExt cx="10173988" cy="734317"/>
          </a:xfrm>
        </p:grpSpPr>
        <p:sp>
          <p:nvSpPr>
            <p:cNvPr id="45" name="TextBox 44"/>
            <p:cNvSpPr txBox="1"/>
            <p:nvPr/>
          </p:nvSpPr>
          <p:spPr>
            <a:xfrm>
              <a:off x="7125077" y="1717038"/>
              <a:ext cx="369677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연속되는 이미지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개를 저장하기 위한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Buffer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공간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47867" y="2094951"/>
              <a:ext cx="2796910" cy="35640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9" name="꺾인 연결선 48"/>
            <p:cNvCxnSpPr>
              <a:stCxn id="48" idx="3"/>
              <a:endCxn id="45" idx="1"/>
            </p:cNvCxnSpPr>
            <p:nvPr/>
          </p:nvCxnSpPr>
          <p:spPr>
            <a:xfrm flipV="1">
              <a:off x="3444777" y="1855538"/>
              <a:ext cx="3680300" cy="417615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>
            <a:off x="1238825" y="3078324"/>
            <a:ext cx="10099397" cy="461665"/>
            <a:chOff x="722458" y="1717038"/>
            <a:chExt cx="10099397" cy="461665"/>
          </a:xfrm>
        </p:grpSpPr>
        <p:sp>
          <p:nvSpPr>
            <p:cNvPr id="52" name="TextBox 51"/>
            <p:cNvSpPr txBox="1"/>
            <p:nvPr/>
          </p:nvSpPr>
          <p:spPr>
            <a:xfrm>
              <a:off x="7125077" y="1717038"/>
              <a:ext cx="369677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연속되는 이미지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저장하기 위한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Buffer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공간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722458" y="1757556"/>
              <a:ext cx="3202546" cy="21562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54" name="꺾인 연결선 53"/>
            <p:cNvCxnSpPr>
              <a:stCxn id="53" idx="3"/>
              <a:endCxn id="52" idx="1"/>
            </p:cNvCxnSpPr>
            <p:nvPr/>
          </p:nvCxnSpPr>
          <p:spPr>
            <a:xfrm>
              <a:off x="3925004" y="1865368"/>
              <a:ext cx="3200073" cy="82503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그룹 69"/>
          <p:cNvGrpSpPr/>
          <p:nvPr/>
        </p:nvGrpSpPr>
        <p:grpSpPr>
          <a:xfrm>
            <a:off x="1238825" y="3428692"/>
            <a:ext cx="10099397" cy="1837701"/>
            <a:chOff x="647867" y="1757555"/>
            <a:chExt cx="10099397" cy="1837701"/>
          </a:xfrm>
        </p:grpSpPr>
        <p:sp>
          <p:nvSpPr>
            <p:cNvPr id="71" name="TextBox 70"/>
            <p:cNvSpPr txBox="1"/>
            <p:nvPr/>
          </p:nvSpPr>
          <p:spPr>
            <a:xfrm>
              <a:off x="7050486" y="2063286"/>
              <a:ext cx="3696778" cy="1015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Intrinsic Parameter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및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Intrinsic Matrix</a:t>
              </a:r>
            </a:p>
            <a:p>
              <a:pPr algn="ctr"/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카메라의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Pixel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 특성 결정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Triangulation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연산 시 카메라의 물리적 특성 반영을 위해 사용함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647867" y="1757555"/>
              <a:ext cx="4515707" cy="183770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3" name="꺾인 연결선 72"/>
            <p:cNvCxnSpPr>
              <a:stCxn id="72" idx="3"/>
              <a:endCxn id="71" idx="1"/>
            </p:cNvCxnSpPr>
            <p:nvPr/>
          </p:nvCxnSpPr>
          <p:spPr>
            <a:xfrm flipV="1">
              <a:off x="5163574" y="2571118"/>
              <a:ext cx="1886912" cy="1052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1223585" y="5960467"/>
            <a:ext cx="6748843" cy="637303"/>
            <a:chOff x="647867" y="1425983"/>
            <a:chExt cx="6748843" cy="637303"/>
          </a:xfrm>
        </p:grpSpPr>
        <p:sp>
          <p:nvSpPr>
            <p:cNvPr id="75" name="TextBox 74"/>
            <p:cNvSpPr txBox="1"/>
            <p:nvPr/>
          </p:nvSpPr>
          <p:spPr>
            <a:xfrm>
              <a:off x="3699932" y="1425983"/>
              <a:ext cx="369677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현재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VO Pipeline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실행 단계 변수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647867" y="1757555"/>
              <a:ext cx="2144455" cy="30573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7" name="꺾인 연결선 76"/>
            <p:cNvCxnSpPr>
              <a:stCxn id="76" idx="3"/>
              <a:endCxn id="75" idx="1"/>
            </p:cNvCxnSpPr>
            <p:nvPr/>
          </p:nvCxnSpPr>
          <p:spPr>
            <a:xfrm flipV="1">
              <a:off x="2792322" y="1564483"/>
              <a:ext cx="907610" cy="34593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848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(2/13)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(1) VO </a:t>
            </a:r>
            <a:r>
              <a:rPr lang="ko-KR" altLang="en-US" sz="1600" b="1" dirty="0">
                <a:solidFill>
                  <a:schemeClr val="tx1"/>
                </a:solidFill>
              </a:rPr>
              <a:t>객체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생성자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613347" y="1907177"/>
            <a:ext cx="10325077" cy="4749815"/>
            <a:chOff x="613347" y="1597025"/>
            <a:chExt cx="11132121" cy="5059967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97025"/>
              <a:ext cx="5963434" cy="5059967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17150"/>
            <a:stretch/>
          </p:blipFill>
          <p:spPr>
            <a:xfrm>
              <a:off x="613347" y="1597025"/>
              <a:ext cx="5575137" cy="5059967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876877" y="1938199"/>
            <a:ext cx="9543472" cy="346118"/>
            <a:chOff x="285919" y="1419473"/>
            <a:chExt cx="9543472" cy="346118"/>
          </a:xfrm>
        </p:grpSpPr>
        <p:sp>
          <p:nvSpPr>
            <p:cNvPr id="10" name="TextBox 9"/>
            <p:cNvSpPr txBox="1"/>
            <p:nvPr/>
          </p:nvSpPr>
          <p:spPr>
            <a:xfrm>
              <a:off x="4347754" y="1488592"/>
              <a:ext cx="5481637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ORB Feature Extractor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선언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2000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감지할 수 있도록 설정함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85919" y="1419473"/>
              <a:ext cx="2013963" cy="33827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꺾인 연결선 11"/>
            <p:cNvCxnSpPr>
              <a:stCxn id="11" idx="3"/>
              <a:endCxn id="10" idx="1"/>
            </p:cNvCxnSpPr>
            <p:nvPr/>
          </p:nvCxnSpPr>
          <p:spPr>
            <a:xfrm>
              <a:off x="2299882" y="1588611"/>
              <a:ext cx="2047872" cy="38481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876877" y="2325641"/>
            <a:ext cx="9543472" cy="436612"/>
            <a:chOff x="285919" y="1419472"/>
            <a:chExt cx="9543472" cy="436612"/>
          </a:xfrm>
        </p:grpSpPr>
        <p:sp>
          <p:nvSpPr>
            <p:cNvPr id="19" name="TextBox 18"/>
            <p:cNvSpPr txBox="1"/>
            <p:nvPr/>
          </p:nvSpPr>
          <p:spPr>
            <a:xfrm>
              <a:off x="5571717" y="1579085"/>
              <a:ext cx="4257674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Lucas-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Kanade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Optical Flow Parameter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85919" y="1419472"/>
              <a:ext cx="4376161" cy="4366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꺾인 연결선 20"/>
            <p:cNvCxnSpPr>
              <a:stCxn id="20" idx="3"/>
              <a:endCxn id="19" idx="1"/>
            </p:cNvCxnSpPr>
            <p:nvPr/>
          </p:nvCxnSpPr>
          <p:spPr>
            <a:xfrm>
              <a:off x="4662080" y="1637778"/>
              <a:ext cx="909637" cy="79807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871573" y="3568926"/>
            <a:ext cx="8177177" cy="2722337"/>
            <a:chOff x="285919" y="1419472"/>
            <a:chExt cx="8177177" cy="2722337"/>
          </a:xfrm>
        </p:grpSpPr>
        <p:sp>
          <p:nvSpPr>
            <p:cNvPr id="25" name="TextBox 24"/>
            <p:cNvSpPr txBox="1"/>
            <p:nvPr/>
          </p:nvSpPr>
          <p:spPr>
            <a:xfrm>
              <a:off x="3406006" y="1943733"/>
              <a:ext cx="505709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curren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Pose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Translation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Rotation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초기화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85919" y="1419472"/>
              <a:ext cx="2114515" cy="2722337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꺾인 연결선 26"/>
            <p:cNvCxnSpPr>
              <a:stCxn id="26" idx="3"/>
              <a:endCxn id="25" idx="1"/>
            </p:cNvCxnSpPr>
            <p:nvPr/>
          </p:nvCxnSpPr>
          <p:spPr>
            <a:xfrm flipV="1">
              <a:off x="2400434" y="2082233"/>
              <a:ext cx="1005572" cy="698408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871573" y="5126522"/>
            <a:ext cx="8177177" cy="1499059"/>
            <a:chOff x="285919" y="195768"/>
            <a:chExt cx="8177177" cy="1499059"/>
          </a:xfrm>
        </p:grpSpPr>
        <p:sp>
          <p:nvSpPr>
            <p:cNvPr id="32" name="TextBox 31"/>
            <p:cNvSpPr txBox="1"/>
            <p:nvPr/>
          </p:nvSpPr>
          <p:spPr>
            <a:xfrm>
              <a:off x="3406006" y="195768"/>
              <a:ext cx="5057090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pprev-prev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-current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Triangulation Point Cloud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85919" y="1444873"/>
              <a:ext cx="2114515" cy="2499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꺾인 연결선 33"/>
            <p:cNvCxnSpPr>
              <a:stCxn id="33" idx="3"/>
              <a:endCxn id="32" idx="1"/>
            </p:cNvCxnSpPr>
            <p:nvPr/>
          </p:nvCxnSpPr>
          <p:spPr>
            <a:xfrm flipV="1">
              <a:off x="2400434" y="334268"/>
              <a:ext cx="1005572" cy="1235582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1734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(3/13)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(1) VO </a:t>
            </a:r>
            <a:r>
              <a:rPr lang="ko-KR" altLang="en-US" sz="1600" b="1" dirty="0">
                <a:solidFill>
                  <a:schemeClr val="tx1"/>
                </a:solidFill>
              </a:rPr>
              <a:t>객체 </a:t>
            </a:r>
            <a:r>
              <a:rPr lang="ko-KR" altLang="en-US" sz="1600" b="1" dirty="0" err="1">
                <a:solidFill>
                  <a:schemeClr val="tx1"/>
                </a:solidFill>
              </a:rPr>
              <a:t>생성자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555768" y="1919147"/>
            <a:ext cx="10444534" cy="4737845"/>
            <a:chOff x="555767" y="1597025"/>
            <a:chExt cx="11189701" cy="5059967"/>
          </a:xfrm>
        </p:grpSpPr>
        <p:sp>
          <p:nvSpPr>
            <p:cNvPr id="42" name="직사각형 41"/>
            <p:cNvSpPr/>
            <p:nvPr/>
          </p:nvSpPr>
          <p:spPr>
            <a:xfrm>
              <a:off x="5094514" y="1597025"/>
              <a:ext cx="6650954" cy="5059967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767" y="1597026"/>
              <a:ext cx="4752454" cy="5059966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795339" y="1938198"/>
            <a:ext cx="9796461" cy="443051"/>
            <a:chOff x="204381" y="1419472"/>
            <a:chExt cx="9796461" cy="443051"/>
          </a:xfrm>
        </p:grpSpPr>
        <p:sp>
          <p:nvSpPr>
            <p:cNvPr id="10" name="TextBox 9"/>
            <p:cNvSpPr txBox="1"/>
            <p:nvPr/>
          </p:nvSpPr>
          <p:spPr>
            <a:xfrm>
              <a:off x="4347754" y="1488592"/>
              <a:ext cx="565308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</a:t>
              </a:r>
              <a:r>
                <a:rPr lang="ko-KR" altLang="en-US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6DOF IMU </a:t>
              </a:r>
              <a:r>
                <a:rPr lang="ko-KR" altLang="en-US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데이터셋이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저장된 공간의 파일 리스트를 불러옴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04381" y="1419472"/>
              <a:ext cx="2362200" cy="44305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꺾인 연결선 11"/>
            <p:cNvCxnSpPr>
              <a:stCxn id="11" idx="3"/>
              <a:endCxn id="10" idx="1"/>
            </p:cNvCxnSpPr>
            <p:nvPr/>
          </p:nvCxnSpPr>
          <p:spPr>
            <a:xfrm flipV="1">
              <a:off x="2566581" y="1627092"/>
              <a:ext cx="1781173" cy="13906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795339" y="2422818"/>
            <a:ext cx="9796461" cy="530784"/>
            <a:chOff x="204381" y="1419473"/>
            <a:chExt cx="9796461" cy="530784"/>
          </a:xfrm>
        </p:grpSpPr>
        <p:sp>
          <p:nvSpPr>
            <p:cNvPr id="17" name="TextBox 16"/>
            <p:cNvSpPr txBox="1"/>
            <p:nvPr/>
          </p:nvSpPr>
          <p:spPr>
            <a:xfrm>
              <a:off x="4347754" y="1488592"/>
              <a:ext cx="565308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pprev-prev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/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-current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Translation &amp; Rotation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변화를 기록하기 위한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Dictionary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변수</a:t>
              </a:r>
              <a:endPara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4381" y="1419473"/>
              <a:ext cx="3309936" cy="29180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꺾인 연결선 18"/>
            <p:cNvCxnSpPr>
              <a:stCxn id="18" idx="3"/>
              <a:endCxn id="17" idx="1"/>
            </p:cNvCxnSpPr>
            <p:nvPr/>
          </p:nvCxnSpPr>
          <p:spPr>
            <a:xfrm>
              <a:off x="3514317" y="1565377"/>
              <a:ext cx="833437" cy="154048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/>
          <p:cNvGrpSpPr/>
          <p:nvPr/>
        </p:nvGrpSpPr>
        <p:grpSpPr>
          <a:xfrm>
            <a:off x="981076" y="3238007"/>
            <a:ext cx="9796461" cy="530784"/>
            <a:chOff x="204381" y="1419473"/>
            <a:chExt cx="9796461" cy="530784"/>
          </a:xfrm>
        </p:grpSpPr>
        <p:sp>
          <p:nvSpPr>
            <p:cNvPr id="22" name="TextBox 21"/>
            <p:cNvSpPr txBox="1"/>
            <p:nvPr/>
          </p:nvSpPr>
          <p:spPr>
            <a:xfrm>
              <a:off x="4347754" y="1488592"/>
              <a:ext cx="565308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pose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텍스트 파일을 한 줄씩 읽음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 </a:t>
              </a:r>
              <a:r>
                <a:rPr lang="ko-KR" altLang="en-US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번마다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읽은 데이터를 띄어쓰기 기준으로 분리시켜서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12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실수를 읽음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204381" y="1419473"/>
              <a:ext cx="1152524" cy="42435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4" name="꺾인 연결선 23"/>
            <p:cNvCxnSpPr>
              <a:stCxn id="23" idx="3"/>
              <a:endCxn id="22" idx="1"/>
            </p:cNvCxnSpPr>
            <p:nvPr/>
          </p:nvCxnSpPr>
          <p:spPr>
            <a:xfrm>
              <a:off x="1356905" y="1631651"/>
              <a:ext cx="2990849" cy="87774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981075" y="3724716"/>
            <a:ext cx="9790207" cy="588864"/>
            <a:chOff x="204380" y="1419473"/>
            <a:chExt cx="9790207" cy="588864"/>
          </a:xfrm>
        </p:grpSpPr>
        <p:sp>
          <p:nvSpPr>
            <p:cNvPr id="27" name="TextBox 26"/>
            <p:cNvSpPr txBox="1"/>
            <p:nvPr/>
          </p:nvSpPr>
          <p:spPr>
            <a:xfrm>
              <a:off x="4341499" y="1546672"/>
              <a:ext cx="565308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매 </a:t>
              </a:r>
              <a:r>
                <a:rPr lang="ko-KR" altLang="en-US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번마다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읽은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실수에서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Translation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해당되는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4, 8, 12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번째 값을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Grondtruth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Translation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기록하여 저장함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4380" y="1419473"/>
              <a:ext cx="3124199" cy="14982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9" name="꺾인 연결선 28"/>
            <p:cNvCxnSpPr>
              <a:stCxn id="28" idx="3"/>
              <a:endCxn id="27" idx="1"/>
            </p:cNvCxnSpPr>
            <p:nvPr/>
          </p:nvCxnSpPr>
          <p:spPr>
            <a:xfrm>
              <a:off x="3328579" y="1494386"/>
              <a:ext cx="1012920" cy="283119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981075" y="3943750"/>
            <a:ext cx="9790207" cy="1033063"/>
            <a:chOff x="204380" y="1419473"/>
            <a:chExt cx="9790207" cy="1033063"/>
          </a:xfrm>
        </p:grpSpPr>
        <p:sp>
          <p:nvSpPr>
            <p:cNvPr id="32" name="TextBox 31"/>
            <p:cNvSpPr txBox="1"/>
            <p:nvPr/>
          </p:nvSpPr>
          <p:spPr>
            <a:xfrm>
              <a:off x="4341499" y="1868178"/>
              <a:ext cx="565308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번째로 읽은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실수를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최초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Transformation (Translation &amp; Rotation)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초기화함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04380" y="1419473"/>
              <a:ext cx="3471863" cy="103306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4" name="꺾인 연결선 33"/>
            <p:cNvCxnSpPr>
              <a:stCxn id="33" idx="3"/>
              <a:endCxn id="32" idx="1"/>
            </p:cNvCxnSpPr>
            <p:nvPr/>
          </p:nvCxnSpPr>
          <p:spPr>
            <a:xfrm>
              <a:off x="3676243" y="1936005"/>
              <a:ext cx="665256" cy="163006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그룹 37"/>
          <p:cNvGrpSpPr/>
          <p:nvPr/>
        </p:nvGrpSpPr>
        <p:grpSpPr>
          <a:xfrm>
            <a:off x="988218" y="5044640"/>
            <a:ext cx="9790207" cy="1033063"/>
            <a:chOff x="204380" y="1419473"/>
            <a:chExt cx="9790207" cy="1033063"/>
          </a:xfrm>
        </p:grpSpPr>
        <p:sp>
          <p:nvSpPr>
            <p:cNvPr id="39" name="TextBox 38"/>
            <p:cNvSpPr txBox="1"/>
            <p:nvPr/>
          </p:nvSpPr>
          <p:spPr>
            <a:xfrm>
              <a:off x="4341499" y="1868178"/>
              <a:ext cx="565308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번째로 읽은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실수를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최초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Transformation (Translation &amp; Rotation)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으로 초기화함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204380" y="1419473"/>
              <a:ext cx="3471863" cy="103306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1" name="꺾인 연결선 40"/>
            <p:cNvCxnSpPr>
              <a:stCxn id="40" idx="3"/>
              <a:endCxn id="39" idx="1"/>
            </p:cNvCxnSpPr>
            <p:nvPr/>
          </p:nvCxnSpPr>
          <p:spPr>
            <a:xfrm>
              <a:off x="3676243" y="1936005"/>
              <a:ext cx="665256" cy="163006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그룹 42"/>
          <p:cNvGrpSpPr/>
          <p:nvPr/>
        </p:nvGrpSpPr>
        <p:grpSpPr>
          <a:xfrm>
            <a:off x="795339" y="6104297"/>
            <a:ext cx="9975943" cy="286610"/>
            <a:chOff x="204380" y="1419474"/>
            <a:chExt cx="9975943" cy="286610"/>
          </a:xfrm>
        </p:grpSpPr>
        <p:sp>
          <p:nvSpPr>
            <p:cNvPr id="44" name="TextBox 43"/>
            <p:cNvSpPr txBox="1"/>
            <p:nvPr/>
          </p:nvSpPr>
          <p:spPr>
            <a:xfrm>
              <a:off x="4527235" y="1429085"/>
              <a:ext cx="5653088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읽고 있는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pose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텍스트 파일을 닫음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204380" y="1419474"/>
              <a:ext cx="495299" cy="13934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6" name="꺾인 연결선 45"/>
            <p:cNvCxnSpPr>
              <a:stCxn id="45" idx="3"/>
              <a:endCxn id="44" idx="1"/>
            </p:cNvCxnSpPr>
            <p:nvPr/>
          </p:nvCxnSpPr>
          <p:spPr>
            <a:xfrm>
              <a:off x="699679" y="1489145"/>
              <a:ext cx="3827556" cy="7844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885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(4/13)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(2) Frame Skip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1977" y="1927034"/>
            <a:ext cx="11163491" cy="2162175"/>
            <a:chOff x="581977" y="1597025"/>
            <a:chExt cx="11163491" cy="2162175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97025"/>
              <a:ext cx="5963434" cy="2162175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1977" y="1597025"/>
              <a:ext cx="6638925" cy="2162175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63625" y="2308666"/>
            <a:ext cx="10547183" cy="1653734"/>
            <a:chOff x="204380" y="1419473"/>
            <a:chExt cx="10547183" cy="1653734"/>
          </a:xfrm>
        </p:grpSpPr>
        <p:sp>
          <p:nvSpPr>
            <p:cNvPr id="9" name="TextBox 8"/>
            <p:cNvSpPr txBox="1"/>
            <p:nvPr/>
          </p:nvSpPr>
          <p:spPr>
            <a:xfrm>
              <a:off x="6608354" y="1546672"/>
              <a:ext cx="4143209" cy="10764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 연속 이미지에서 동시에 감지된 </a:t>
              </a:r>
              <a:r>
                <a:rPr lang="en-US" altLang="ko-KR" sz="11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Feautre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en-US" altLang="ko-KR" sz="11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위치들이 평균적으로 거의 변화가 없다면 정지상태로 인식하고 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Frame Skip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수행해서 </a:t>
              </a:r>
              <a:r>
                <a:rPr lang="en-US" altLang="ko-KR" sz="11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Odometry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누적하지 않음</a:t>
              </a:r>
              <a:endPara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 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정지 상태에서 </a:t>
              </a:r>
              <a:r>
                <a:rPr lang="en-US" altLang="ko-KR" sz="11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Odometry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 Error 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Wingdings" panose="05000000000000000000" pitchFamily="2" charset="2"/>
                </a:rPr>
                <a:t>누적을 방지함</a:t>
              </a:r>
              <a:endPara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380" y="1419473"/>
              <a:ext cx="6099175" cy="165373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꺾인 연결선 10"/>
            <p:cNvCxnSpPr>
              <a:stCxn id="10" idx="3"/>
              <a:endCxn id="9" idx="1"/>
            </p:cNvCxnSpPr>
            <p:nvPr/>
          </p:nvCxnSpPr>
          <p:spPr>
            <a:xfrm flipV="1">
              <a:off x="6303555" y="2084897"/>
              <a:ext cx="304799" cy="161443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527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(5/13)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(3) Common Feature Selection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첫번째 단계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: 0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번째 이미지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pprev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로딩 및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Feature Extraction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1975" y="1908175"/>
            <a:ext cx="11183493" cy="4705351"/>
            <a:chOff x="561975" y="1597025"/>
            <a:chExt cx="11183493" cy="4705351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97026"/>
              <a:ext cx="5963434" cy="4705350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975" y="1597025"/>
              <a:ext cx="9315450" cy="4705350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406525" y="3051616"/>
            <a:ext cx="10253794" cy="764734"/>
            <a:chOff x="204380" y="1400423"/>
            <a:chExt cx="10253794" cy="764734"/>
          </a:xfrm>
        </p:grpSpPr>
        <p:sp>
          <p:nvSpPr>
            <p:cNvPr id="9" name="TextBox 8"/>
            <p:cNvSpPr txBox="1"/>
            <p:nvPr/>
          </p:nvSpPr>
          <p:spPr>
            <a:xfrm>
              <a:off x="6684556" y="1429796"/>
              <a:ext cx="377361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번째 이미지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로딩 및 이미지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Buffer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저장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Grayscale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전환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380" y="1400423"/>
              <a:ext cx="5988589" cy="76473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꺾인 연결선 10"/>
            <p:cNvCxnSpPr>
              <a:stCxn id="10" idx="3"/>
              <a:endCxn id="9" idx="1"/>
            </p:cNvCxnSpPr>
            <p:nvPr/>
          </p:nvCxnSpPr>
          <p:spPr>
            <a:xfrm flipV="1">
              <a:off x="6192969" y="1660629"/>
              <a:ext cx="491587" cy="122161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1406525" y="3917534"/>
            <a:ext cx="9790207" cy="819566"/>
            <a:chOff x="204380" y="1400423"/>
            <a:chExt cx="9790207" cy="819566"/>
          </a:xfrm>
        </p:grpSpPr>
        <p:sp>
          <p:nvSpPr>
            <p:cNvPr id="14" name="TextBox 13"/>
            <p:cNvSpPr txBox="1"/>
            <p:nvPr/>
          </p:nvSpPr>
          <p:spPr>
            <a:xfrm>
              <a:off x="6741705" y="1546672"/>
              <a:ext cx="3252882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번째 이미지에 대한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ORB Feature Extraction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수행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04380" y="1400423"/>
              <a:ext cx="6099175" cy="81956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6" name="꺾인 연결선 15"/>
            <p:cNvCxnSpPr>
              <a:stCxn id="15" idx="3"/>
              <a:endCxn id="14" idx="1"/>
            </p:cNvCxnSpPr>
            <p:nvPr/>
          </p:nvCxnSpPr>
          <p:spPr>
            <a:xfrm flipV="1">
              <a:off x="6303555" y="1777505"/>
              <a:ext cx="438150" cy="32701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1406525" y="4838284"/>
            <a:ext cx="10204284" cy="1201933"/>
            <a:chOff x="204380" y="1018056"/>
            <a:chExt cx="10204284" cy="1201933"/>
          </a:xfrm>
        </p:grpSpPr>
        <p:sp>
          <p:nvSpPr>
            <p:cNvPr id="19" name="TextBox 18"/>
            <p:cNvSpPr txBox="1"/>
            <p:nvPr/>
          </p:nvSpPr>
          <p:spPr>
            <a:xfrm>
              <a:off x="7155782" y="1018056"/>
              <a:ext cx="3252882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Optical Flow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적합한 형태로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리스트를 재구성하고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Buffer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저장함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4380" y="1018056"/>
              <a:ext cx="6759575" cy="120193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꺾인 연결선 20"/>
            <p:cNvCxnSpPr>
              <a:stCxn id="20" idx="3"/>
              <a:endCxn id="19" idx="1"/>
            </p:cNvCxnSpPr>
            <p:nvPr/>
          </p:nvCxnSpPr>
          <p:spPr>
            <a:xfrm flipV="1">
              <a:off x="6963955" y="1341222"/>
              <a:ext cx="191827" cy="277801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/>
          <p:cNvGrpSpPr/>
          <p:nvPr/>
        </p:nvGrpSpPr>
        <p:grpSpPr>
          <a:xfrm>
            <a:off x="1406525" y="6102569"/>
            <a:ext cx="7724774" cy="461665"/>
            <a:chOff x="204380" y="1009001"/>
            <a:chExt cx="7724774" cy="461665"/>
          </a:xfrm>
        </p:grpSpPr>
        <p:sp>
          <p:nvSpPr>
            <p:cNvPr id="26" name="TextBox 25"/>
            <p:cNvSpPr txBox="1"/>
            <p:nvPr/>
          </p:nvSpPr>
          <p:spPr>
            <a:xfrm>
              <a:off x="3806985" y="1009001"/>
              <a:ext cx="4122169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VO Pipeline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다음 단계로 넘어가도록 설정하고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다음 이미지를 읽도록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Index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증가시킴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04380" y="1018056"/>
              <a:ext cx="2264825" cy="43955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8" name="꺾인 연결선 27"/>
            <p:cNvCxnSpPr>
              <a:stCxn id="27" idx="3"/>
              <a:endCxn id="26" idx="1"/>
            </p:cNvCxnSpPr>
            <p:nvPr/>
          </p:nvCxnSpPr>
          <p:spPr>
            <a:xfrm>
              <a:off x="2469205" y="1237836"/>
              <a:ext cx="1337780" cy="1998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693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(6/13)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(3) Common Feature Selection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두번째 </a:t>
            </a:r>
            <a:r>
              <a:rPr lang="ko-KR" altLang="en-US" sz="1600" b="1" dirty="0">
                <a:solidFill>
                  <a:schemeClr val="tx1"/>
                </a:solidFill>
              </a:rPr>
              <a:t>단계 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번째 </a:t>
            </a:r>
            <a:r>
              <a:rPr lang="ko-KR" altLang="en-US" sz="1600" b="1" dirty="0">
                <a:solidFill>
                  <a:schemeClr val="tx1"/>
                </a:solidFill>
              </a:rPr>
              <a:t>이미지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prev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</a:rPr>
              <a:t> 로딩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pprev-prev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Feature Tracking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60070" y="1952625"/>
            <a:ext cx="10702290" cy="4745355"/>
            <a:chOff x="560070" y="1597025"/>
            <a:chExt cx="11185398" cy="5049203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97025"/>
              <a:ext cx="5963434" cy="5049203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070" y="1597025"/>
              <a:ext cx="7263130" cy="5049203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822325" y="2103089"/>
            <a:ext cx="8784197" cy="690911"/>
            <a:chOff x="204380" y="1245646"/>
            <a:chExt cx="8784197" cy="690911"/>
          </a:xfrm>
        </p:grpSpPr>
        <p:sp>
          <p:nvSpPr>
            <p:cNvPr id="13" name="TextBox 12"/>
            <p:cNvSpPr txBox="1"/>
            <p:nvPr/>
          </p:nvSpPr>
          <p:spPr>
            <a:xfrm>
              <a:off x="5214959" y="1245646"/>
              <a:ext cx="377361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번째 이미지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로딩 및 이미지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Buffer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저장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Grayscale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전환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4380" y="1400423"/>
              <a:ext cx="3787775" cy="53613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4" idx="3"/>
              <a:endCxn id="13" idx="1"/>
            </p:cNvCxnSpPr>
            <p:nvPr/>
          </p:nvCxnSpPr>
          <p:spPr>
            <a:xfrm flipV="1">
              <a:off x="3992155" y="1476479"/>
              <a:ext cx="1222804" cy="192011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그룹 16"/>
          <p:cNvGrpSpPr/>
          <p:nvPr/>
        </p:nvGrpSpPr>
        <p:grpSpPr>
          <a:xfrm>
            <a:off x="822325" y="2640556"/>
            <a:ext cx="9473910" cy="1124994"/>
            <a:chOff x="204380" y="1206825"/>
            <a:chExt cx="9473910" cy="1124994"/>
          </a:xfrm>
        </p:grpSpPr>
        <p:sp>
          <p:nvSpPr>
            <p:cNvPr id="18" name="TextBox 17"/>
            <p:cNvSpPr txBox="1"/>
            <p:nvPr/>
          </p:nvSpPr>
          <p:spPr>
            <a:xfrm>
              <a:off x="5904672" y="1206825"/>
              <a:ext cx="37736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번째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), 1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번째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en-US" altLang="ko-KR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이미지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사이에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Lucas-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Kanade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Optical Flow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적용하여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동일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추적함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04380" y="1400423"/>
              <a:ext cx="5260975" cy="93139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꺾인 연결선 19"/>
            <p:cNvCxnSpPr>
              <a:stCxn id="19" idx="3"/>
              <a:endCxn id="18" idx="1"/>
            </p:cNvCxnSpPr>
            <p:nvPr/>
          </p:nvCxnSpPr>
          <p:spPr>
            <a:xfrm flipV="1">
              <a:off x="5465355" y="1529991"/>
              <a:ext cx="439317" cy="33613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819537" y="3932019"/>
            <a:ext cx="9473910" cy="2319555"/>
            <a:chOff x="204380" y="1400422"/>
            <a:chExt cx="9473910" cy="2319555"/>
          </a:xfrm>
        </p:grpSpPr>
        <p:sp>
          <p:nvSpPr>
            <p:cNvPr id="24" name="TextBox 23"/>
            <p:cNvSpPr txBox="1"/>
            <p:nvPr/>
          </p:nvSpPr>
          <p:spPr>
            <a:xfrm>
              <a:off x="5904672" y="1714825"/>
              <a:ext cx="37736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개수가 너무 적으면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(&lt;10)</a:t>
              </a:r>
            </a:p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대해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Extraction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부터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다시 적용함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204380" y="1400422"/>
              <a:ext cx="5428863" cy="2319555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꺾인 연결선 25"/>
            <p:cNvCxnSpPr>
              <a:stCxn id="25" idx="3"/>
              <a:endCxn id="24" idx="1"/>
            </p:cNvCxnSpPr>
            <p:nvPr/>
          </p:nvCxnSpPr>
          <p:spPr>
            <a:xfrm flipV="1">
              <a:off x="5633243" y="2037991"/>
              <a:ext cx="271429" cy="522209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819537" y="5521466"/>
            <a:ext cx="9575414" cy="1139684"/>
            <a:chOff x="204380" y="208901"/>
            <a:chExt cx="9575414" cy="1139684"/>
          </a:xfrm>
        </p:grpSpPr>
        <p:sp>
          <p:nvSpPr>
            <p:cNvPr id="30" name="TextBox 29"/>
            <p:cNvSpPr txBox="1"/>
            <p:nvPr/>
          </p:nvSpPr>
          <p:spPr>
            <a:xfrm>
              <a:off x="6245386" y="208901"/>
              <a:ext cx="353440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VO Pipeline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다음 단계로 넘어가도록 설정하고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다음 이미지를 읽도록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Index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증가시킴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4380" y="1037106"/>
              <a:ext cx="2264825" cy="31147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2" name="꺾인 연결선 31"/>
            <p:cNvCxnSpPr>
              <a:stCxn id="31" idx="3"/>
              <a:endCxn id="30" idx="1"/>
            </p:cNvCxnSpPr>
            <p:nvPr/>
          </p:nvCxnSpPr>
          <p:spPr>
            <a:xfrm flipV="1">
              <a:off x="2469205" y="439734"/>
              <a:ext cx="3776181" cy="753112"/>
            </a:xfrm>
            <a:prstGeom prst="bentConnector3">
              <a:avLst>
                <a:gd name="adj1" fmla="val 87668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876301" y="3263199"/>
            <a:ext cx="9417146" cy="711619"/>
            <a:chOff x="876301" y="3263199"/>
            <a:chExt cx="9417146" cy="711619"/>
          </a:xfrm>
        </p:grpSpPr>
        <p:sp>
          <p:nvSpPr>
            <p:cNvPr id="38" name="직사각형 37"/>
            <p:cNvSpPr/>
            <p:nvPr/>
          </p:nvSpPr>
          <p:spPr>
            <a:xfrm>
              <a:off x="876301" y="3263199"/>
              <a:ext cx="3790950" cy="264226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519829" y="3329708"/>
              <a:ext cx="3773618" cy="64511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Correspondence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대해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되는 것을 이용하여</a:t>
              </a:r>
              <a:endPara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 1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해당되는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Index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찾아서 필터링함</a:t>
              </a:r>
              <a:endPara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endPara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9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필터링된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최종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들을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Buffer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저장함</a:t>
              </a:r>
              <a:endPara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3" name="꺾인 연결선 42"/>
            <p:cNvCxnSpPr>
              <a:stCxn id="38" idx="3"/>
              <a:endCxn id="40" idx="1"/>
            </p:cNvCxnSpPr>
            <p:nvPr/>
          </p:nvCxnSpPr>
          <p:spPr>
            <a:xfrm>
              <a:off x="4667251" y="3395312"/>
              <a:ext cx="1852578" cy="256951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그룹 55"/>
          <p:cNvGrpSpPr/>
          <p:nvPr/>
        </p:nvGrpSpPr>
        <p:grpSpPr>
          <a:xfrm>
            <a:off x="1027430" y="5080215"/>
            <a:ext cx="9606731" cy="1132767"/>
            <a:chOff x="1027430" y="5080215"/>
            <a:chExt cx="9606731" cy="1132767"/>
          </a:xfrm>
        </p:grpSpPr>
        <p:sp>
          <p:nvSpPr>
            <p:cNvPr id="39" name="직사각형 38"/>
            <p:cNvSpPr/>
            <p:nvPr/>
          </p:nvSpPr>
          <p:spPr>
            <a:xfrm>
              <a:off x="1027430" y="5948756"/>
              <a:ext cx="3790950" cy="264226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60543" y="5080215"/>
              <a:ext cx="3773618" cy="36933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</a:t>
              </a:r>
              <a:r>
                <a:rPr lang="ko-KR" altLang="en-US" sz="9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Correspondence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대해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되는 것을 이용하여</a:t>
              </a:r>
              <a:endPara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status 1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해당되는 </a:t>
              </a:r>
              <a:r>
                <a:rPr lang="en-US" altLang="ko-KR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Index</a:t>
              </a:r>
              <a:r>
                <a:rPr lang="ko-KR" altLang="en-US" sz="9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찾아서 필터링함</a:t>
              </a:r>
              <a:endPara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47" name="꺾인 연결선 46"/>
            <p:cNvCxnSpPr>
              <a:stCxn id="39" idx="3"/>
              <a:endCxn id="46" idx="1"/>
            </p:cNvCxnSpPr>
            <p:nvPr/>
          </p:nvCxnSpPr>
          <p:spPr>
            <a:xfrm flipV="1">
              <a:off x="4818380" y="5264881"/>
              <a:ext cx="2042163" cy="81598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75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(7/13)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(3) Common Feature Selection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세번째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~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그 이후 단계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연속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3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개 이미지에 대해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Feature Tracking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수행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469899" y="1978025"/>
            <a:ext cx="11275569" cy="4061669"/>
            <a:chOff x="469899" y="1597025"/>
            <a:chExt cx="11275569" cy="4061669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97025"/>
              <a:ext cx="5963434" cy="4061669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b="61260"/>
            <a:stretch/>
          </p:blipFill>
          <p:spPr>
            <a:xfrm>
              <a:off x="469899" y="1597026"/>
              <a:ext cx="9140826" cy="4061668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82675" y="2064268"/>
            <a:ext cx="9883775" cy="939282"/>
            <a:chOff x="204380" y="1206825"/>
            <a:chExt cx="9883775" cy="939282"/>
          </a:xfrm>
        </p:grpSpPr>
        <p:sp>
          <p:nvSpPr>
            <p:cNvPr id="9" name="TextBox 8"/>
            <p:cNvSpPr txBox="1"/>
            <p:nvPr/>
          </p:nvSpPr>
          <p:spPr>
            <a:xfrm>
              <a:off x="5773759" y="1206825"/>
              <a:ext cx="431439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번째 이후 이미지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(current) 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로딩 및 이미지 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Buffer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저장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Grayscale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전환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380" y="1400423"/>
              <a:ext cx="5229225" cy="74568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꺾인 연결선 10"/>
            <p:cNvCxnSpPr>
              <a:stCxn id="10" idx="3"/>
              <a:endCxn id="9" idx="1"/>
            </p:cNvCxnSpPr>
            <p:nvPr/>
          </p:nvCxnSpPr>
          <p:spPr>
            <a:xfrm flipV="1">
              <a:off x="5433605" y="1437658"/>
              <a:ext cx="340154" cy="335607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/>
          <p:cNvGrpSpPr/>
          <p:nvPr/>
        </p:nvGrpSpPr>
        <p:grpSpPr>
          <a:xfrm>
            <a:off x="1082675" y="3104670"/>
            <a:ext cx="10309225" cy="1942545"/>
            <a:chOff x="204380" y="1400422"/>
            <a:chExt cx="10309225" cy="1942545"/>
          </a:xfrm>
        </p:grpSpPr>
        <p:sp>
          <p:nvSpPr>
            <p:cNvPr id="16" name="TextBox 15"/>
            <p:cNvSpPr txBox="1"/>
            <p:nvPr/>
          </p:nvSpPr>
          <p:spPr>
            <a:xfrm>
              <a:off x="6314537" y="2881302"/>
              <a:ext cx="4199068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pprev-prev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-current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 동시 감지되는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지점을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Optical Flow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통해서 찾아냄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4380" y="1400422"/>
              <a:ext cx="7604125" cy="1302229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꺾인 연결선 17"/>
            <p:cNvCxnSpPr>
              <a:stCxn id="17" idx="2"/>
              <a:endCxn id="16" idx="1"/>
            </p:cNvCxnSpPr>
            <p:nvPr/>
          </p:nvCxnSpPr>
          <p:spPr>
            <a:xfrm rot="16200000" flipH="1">
              <a:off x="4955748" y="1753346"/>
              <a:ext cx="409484" cy="2308094"/>
            </a:xfrm>
            <a:prstGeom prst="bentConnector2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직사각형 24"/>
          <p:cNvSpPr/>
          <p:nvPr/>
        </p:nvSpPr>
        <p:spPr>
          <a:xfrm>
            <a:off x="4884738" y="3650577"/>
            <a:ext cx="492125" cy="75631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763751" y="3104670"/>
            <a:ext cx="2766262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이전 단계에서 이미 </a:t>
            </a:r>
            <a:r>
              <a:rPr lang="ko-KR" altLang="en-US" sz="9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필터링된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들만</a:t>
            </a:r>
            <a:endParaRPr lang="en-US" altLang="ko-KR" sz="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사용하여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추적함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175250" y="3413598"/>
            <a:ext cx="1776936" cy="16868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8763751" y="3582287"/>
            <a:ext cx="2766262" cy="5078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최종적으로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</a:t>
            </a:r>
            <a:endParaRPr lang="en-US" altLang="ko-KR" sz="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9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필터링된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들은</a:t>
            </a:r>
            <a:endParaRPr lang="en-US" altLang="ko-KR" sz="9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이미지에서 존재하는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들임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9" name="꺾인 연결선 28"/>
          <p:cNvCxnSpPr>
            <a:stCxn id="27" idx="3"/>
            <a:endCxn id="26" idx="1"/>
          </p:cNvCxnSpPr>
          <p:nvPr/>
        </p:nvCxnSpPr>
        <p:spPr>
          <a:xfrm flipV="1">
            <a:off x="6952186" y="3289336"/>
            <a:ext cx="1811565" cy="208607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5" idx="3"/>
            <a:endCxn id="28" idx="1"/>
          </p:cNvCxnSpPr>
          <p:nvPr/>
        </p:nvCxnSpPr>
        <p:spPr>
          <a:xfrm flipV="1">
            <a:off x="5376863" y="3836203"/>
            <a:ext cx="3386888" cy="192534"/>
          </a:xfrm>
          <a:prstGeom prst="bentConnector3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84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(8/13</a:t>
            </a:r>
            <a:r>
              <a:rPr lang="en-US" altLang="ko-KR" sz="1600" b="1" dirty="0">
                <a:solidFill>
                  <a:schemeClr val="tx1"/>
                </a:solidFill>
              </a:rPr>
              <a:t>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(3) Common Feature Selection – </a:t>
            </a:r>
            <a:r>
              <a:rPr lang="ko-KR" altLang="en-US" sz="1600" b="1" dirty="0">
                <a:solidFill>
                  <a:schemeClr val="tx1"/>
                </a:solidFill>
              </a:rPr>
              <a:t>세번째 </a:t>
            </a:r>
            <a:r>
              <a:rPr lang="en-US" altLang="ko-KR" sz="1600" b="1" dirty="0">
                <a:solidFill>
                  <a:schemeClr val="tx1"/>
                </a:solidFill>
              </a:rPr>
              <a:t>~ </a:t>
            </a:r>
            <a:r>
              <a:rPr lang="ko-KR" altLang="en-US" sz="1600" b="1" dirty="0">
                <a:solidFill>
                  <a:schemeClr val="tx1"/>
                </a:solidFill>
              </a:rPr>
              <a:t>그 이후 단계 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연속 </a:t>
            </a:r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</a:rPr>
              <a:t>개 이미지에 대해 </a:t>
            </a:r>
            <a:r>
              <a:rPr lang="en-US" altLang="ko-KR" sz="1600" b="1" dirty="0">
                <a:solidFill>
                  <a:schemeClr val="tx1"/>
                </a:solidFill>
              </a:rPr>
              <a:t>Feature Tracking </a:t>
            </a:r>
            <a:r>
              <a:rPr lang="ko-KR" altLang="en-US" sz="1600" b="1" dirty="0">
                <a:solidFill>
                  <a:schemeClr val="tx1"/>
                </a:solidFill>
              </a:rPr>
              <a:t>수행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56260" y="1982037"/>
            <a:ext cx="11189208" cy="4784524"/>
            <a:chOff x="533759" y="1597025"/>
            <a:chExt cx="11211709" cy="5080917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97025"/>
              <a:ext cx="5963434" cy="5080917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rcRect t="38317"/>
            <a:stretch/>
          </p:blipFill>
          <p:spPr>
            <a:xfrm>
              <a:off x="533759" y="1597026"/>
              <a:ext cx="7181491" cy="508091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045079" y="2292188"/>
            <a:ext cx="10360809" cy="4266741"/>
            <a:chOff x="204380" y="1400422"/>
            <a:chExt cx="10360809" cy="4266741"/>
          </a:xfrm>
        </p:grpSpPr>
        <p:sp>
          <p:nvSpPr>
            <p:cNvPr id="9" name="TextBox 8"/>
            <p:cNvSpPr txBox="1"/>
            <p:nvPr/>
          </p:nvSpPr>
          <p:spPr>
            <a:xfrm>
              <a:off x="6791571" y="1975246"/>
              <a:ext cx="3773618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개수가 너무 적으면 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(&lt;500)</a:t>
              </a:r>
            </a:p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current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대해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Feature Extraction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부터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다시 적용함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380" y="1400422"/>
              <a:ext cx="6173868" cy="426674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꺾인 연결선 10"/>
            <p:cNvCxnSpPr>
              <a:stCxn id="10" idx="3"/>
              <a:endCxn id="9" idx="1"/>
            </p:cNvCxnSpPr>
            <p:nvPr/>
          </p:nvCxnSpPr>
          <p:spPr>
            <a:xfrm flipV="1">
              <a:off x="6378248" y="2298412"/>
              <a:ext cx="413323" cy="123538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/>
          <p:cNvSpPr/>
          <p:nvPr/>
        </p:nvSpPr>
        <p:spPr>
          <a:xfrm>
            <a:off x="1262422" y="4617611"/>
            <a:ext cx="4278980" cy="31189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47394" y="5395653"/>
            <a:ext cx="4294008" cy="62701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4424362" y="5170910"/>
            <a:ext cx="1436127" cy="17992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62954" y="4619671"/>
            <a:ext cx="44624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Correspondence Filtering (</a:t>
            </a:r>
            <a:r>
              <a:rPr lang="en-US" altLang="ko-KR" sz="14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pprev-prev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5541402" y="5628955"/>
            <a:ext cx="5555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차 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Correspondence Filtering (</a:t>
            </a:r>
            <a:r>
              <a:rPr lang="en-US" altLang="ko-KR" sz="14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pprev-prev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/ </a:t>
            </a:r>
            <a:r>
              <a:rPr lang="en-US" altLang="ko-KR" sz="14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</a:t>
            </a:r>
            <a:r>
              <a:rPr lang="en-US" altLang="ko-KR" sz="14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-current)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86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2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(9/13</a:t>
            </a:r>
            <a:r>
              <a:rPr lang="en-US" altLang="ko-KR" sz="1600" b="1" dirty="0">
                <a:solidFill>
                  <a:schemeClr val="tx1"/>
                </a:solidFill>
              </a:rPr>
              <a:t>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(3) Common Feature Selection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기타 기능 </a:t>
            </a:r>
            <a:r>
              <a:rPr lang="en-US" altLang="ko-KR" sz="1600" b="1" dirty="0">
                <a:solidFill>
                  <a:schemeClr val="tx1"/>
                </a:solidFill>
              </a:rPr>
              <a:t>: </a:t>
            </a:r>
            <a:r>
              <a:rPr lang="ko-KR" altLang="en-US" sz="1600" b="1" dirty="0">
                <a:solidFill>
                  <a:schemeClr val="tx1"/>
                </a:solidFill>
              </a:rPr>
              <a:t>연속 </a:t>
            </a:r>
            <a:r>
              <a:rPr lang="en-US" altLang="ko-KR" sz="1600" b="1" dirty="0">
                <a:solidFill>
                  <a:schemeClr val="tx1"/>
                </a:solidFill>
              </a:rPr>
              <a:t>3</a:t>
            </a:r>
            <a:r>
              <a:rPr lang="ko-KR" altLang="en-US" sz="1600" b="1" dirty="0">
                <a:solidFill>
                  <a:schemeClr val="tx1"/>
                </a:solidFill>
              </a:rPr>
              <a:t>개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이미지의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Feature Correspondence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시각화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0547" y="2030162"/>
            <a:ext cx="11174921" cy="4162425"/>
            <a:chOff x="570547" y="1597025"/>
            <a:chExt cx="11174921" cy="4162425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97025"/>
              <a:ext cx="5963434" cy="4162425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0547" y="1597025"/>
              <a:ext cx="7972425" cy="416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33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(10/13</a:t>
            </a:r>
            <a:r>
              <a:rPr lang="en-US" altLang="ko-KR" sz="1600" b="1" dirty="0">
                <a:solidFill>
                  <a:schemeClr val="tx1"/>
                </a:solidFill>
              </a:rPr>
              <a:t>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(3)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Epipolar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Geometry </a:t>
            </a:r>
            <a:r>
              <a:rPr lang="en-US" altLang="ko-KR" sz="1600" b="1" dirty="0">
                <a:solidFill>
                  <a:schemeClr val="tx1"/>
                </a:solidFill>
              </a:rPr>
              <a:t>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Essential Matrix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연산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 Decomposition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을 통한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Translation &amp; Rotation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연산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7291" y="1899534"/>
            <a:ext cx="10839271" cy="4879402"/>
            <a:chOff x="587291" y="1597025"/>
            <a:chExt cx="11158177" cy="5059967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97025"/>
              <a:ext cx="5963434" cy="5059967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291" y="1597025"/>
              <a:ext cx="6800073" cy="5059967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844910" y="2684275"/>
            <a:ext cx="9883774" cy="674171"/>
            <a:chOff x="204381" y="1206825"/>
            <a:chExt cx="9883774" cy="674171"/>
          </a:xfrm>
        </p:grpSpPr>
        <p:sp>
          <p:nvSpPr>
            <p:cNvPr id="9" name="TextBox 8"/>
            <p:cNvSpPr txBox="1"/>
            <p:nvPr/>
          </p:nvSpPr>
          <p:spPr>
            <a:xfrm>
              <a:off x="5773759" y="1206825"/>
              <a:ext cx="431439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pprev-prev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사이의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Epipolar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Geometry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이용한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Essential Matrix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연산 수행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381" y="1400423"/>
              <a:ext cx="5051066" cy="48057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꺾인 연결선 10"/>
            <p:cNvCxnSpPr>
              <a:stCxn id="10" idx="3"/>
              <a:endCxn id="9" idx="1"/>
            </p:cNvCxnSpPr>
            <p:nvPr/>
          </p:nvCxnSpPr>
          <p:spPr>
            <a:xfrm flipV="1">
              <a:off x="5255447" y="1437658"/>
              <a:ext cx="518312" cy="203052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그룹 11"/>
          <p:cNvGrpSpPr/>
          <p:nvPr/>
        </p:nvGrpSpPr>
        <p:grpSpPr>
          <a:xfrm>
            <a:off x="840146" y="3227992"/>
            <a:ext cx="9883775" cy="713066"/>
            <a:chOff x="204380" y="1206825"/>
            <a:chExt cx="9883775" cy="713066"/>
          </a:xfrm>
        </p:grpSpPr>
        <p:sp>
          <p:nvSpPr>
            <p:cNvPr id="13" name="TextBox 12"/>
            <p:cNvSpPr txBox="1"/>
            <p:nvPr/>
          </p:nvSpPr>
          <p:spPr>
            <a:xfrm>
              <a:off x="5773759" y="1206825"/>
              <a:ext cx="4314396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-current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사이의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Epipolar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Geometry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이용한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Essential Matrix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연산 수행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4380" y="1400423"/>
              <a:ext cx="5212991" cy="51946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4" idx="3"/>
              <a:endCxn id="13" idx="1"/>
            </p:cNvCxnSpPr>
            <p:nvPr/>
          </p:nvCxnSpPr>
          <p:spPr>
            <a:xfrm flipV="1">
              <a:off x="5417371" y="1437658"/>
              <a:ext cx="356388" cy="222499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/>
          <p:cNvGrpSpPr/>
          <p:nvPr/>
        </p:nvGrpSpPr>
        <p:grpSpPr>
          <a:xfrm>
            <a:off x="840143" y="3755039"/>
            <a:ext cx="9883773" cy="707512"/>
            <a:chOff x="204381" y="1206825"/>
            <a:chExt cx="9883773" cy="707512"/>
          </a:xfrm>
        </p:grpSpPr>
        <p:sp>
          <p:nvSpPr>
            <p:cNvPr id="19" name="TextBox 18"/>
            <p:cNvSpPr txBox="1"/>
            <p:nvPr/>
          </p:nvSpPr>
          <p:spPr>
            <a:xfrm>
              <a:off x="7004453" y="1206825"/>
              <a:ext cx="308370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pprev-prev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사이의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Essential Matrix Decomposition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통한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Translation &amp; Rotation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연산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4381" y="1433764"/>
              <a:ext cx="6117868" cy="48057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꺾인 연결선 20"/>
            <p:cNvCxnSpPr>
              <a:stCxn id="20" idx="3"/>
              <a:endCxn id="19" idx="1"/>
            </p:cNvCxnSpPr>
            <p:nvPr/>
          </p:nvCxnSpPr>
          <p:spPr>
            <a:xfrm flipV="1">
              <a:off x="6322249" y="1529991"/>
              <a:ext cx="682204" cy="14406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840142" y="4520511"/>
            <a:ext cx="9883774" cy="724198"/>
            <a:chOff x="204380" y="1457579"/>
            <a:chExt cx="9883774" cy="724198"/>
          </a:xfrm>
        </p:grpSpPr>
        <p:sp>
          <p:nvSpPr>
            <p:cNvPr id="25" name="TextBox 24"/>
            <p:cNvSpPr txBox="1"/>
            <p:nvPr/>
          </p:nvSpPr>
          <p:spPr>
            <a:xfrm>
              <a:off x="7004453" y="1535446"/>
              <a:ext cx="308370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-current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사이의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Essential Matrix Decomposition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통한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Translation &amp; Rotation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연산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4380" y="1457579"/>
              <a:ext cx="6451243" cy="48057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꺾인 연결선 26"/>
            <p:cNvCxnSpPr>
              <a:stCxn id="26" idx="3"/>
              <a:endCxn id="25" idx="1"/>
            </p:cNvCxnSpPr>
            <p:nvPr/>
          </p:nvCxnSpPr>
          <p:spPr>
            <a:xfrm>
              <a:off x="6655623" y="1697866"/>
              <a:ext cx="348830" cy="160746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254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Optical Flow </a:t>
            </a:r>
            <a:r>
              <a:rPr lang="en-US" altLang="ko-KR" sz="4000" b="1" spc="-30" dirty="0" err="1" smtClean="0">
                <a:solidFill>
                  <a:schemeClr val="bg1"/>
                </a:solidFill>
              </a:rPr>
              <a:t>OpenCV</a:t>
            </a:r>
            <a:r>
              <a:rPr lang="en-US" altLang="ko-KR" sz="4000" b="1" spc="-30" dirty="0" smtClean="0">
                <a:solidFill>
                  <a:schemeClr val="bg1"/>
                </a:solidFill>
              </a:rPr>
              <a:t> Implementation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6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(11/13</a:t>
            </a:r>
            <a:r>
              <a:rPr lang="en-US" altLang="ko-KR" sz="1600" b="1" dirty="0">
                <a:solidFill>
                  <a:schemeClr val="tx1"/>
                </a:solidFill>
              </a:rPr>
              <a:t>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(4) Triangulation </a:t>
            </a:r>
            <a:r>
              <a:rPr lang="en-US" altLang="ko-KR" sz="1600" b="1" dirty="0">
                <a:solidFill>
                  <a:schemeClr val="tx1"/>
                </a:solidFill>
              </a:rPr>
              <a:t>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Relative Scale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연산을 위한 기초 작업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42925" y="1908175"/>
            <a:ext cx="10818495" cy="4792171"/>
            <a:chOff x="542925" y="1597025"/>
            <a:chExt cx="11202543" cy="5059967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97025"/>
              <a:ext cx="5963434" cy="5059967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925" y="1597025"/>
              <a:ext cx="6915499" cy="5059967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859194" y="3313841"/>
            <a:ext cx="9883774" cy="1395330"/>
            <a:chOff x="204380" y="880164"/>
            <a:chExt cx="9883774" cy="1395330"/>
          </a:xfrm>
        </p:grpSpPr>
        <p:sp>
          <p:nvSpPr>
            <p:cNvPr id="9" name="TextBox 8"/>
            <p:cNvSpPr txBox="1"/>
            <p:nvPr/>
          </p:nvSpPr>
          <p:spPr>
            <a:xfrm>
              <a:off x="7004453" y="1206825"/>
              <a:ext cx="308370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pprev-prev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사이의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Triangulation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통한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Feautre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</a:t>
              </a:r>
              <a:r>
                <a:rPr lang="ko-KR" altLang="en-US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거리값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계산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4380" y="880164"/>
              <a:ext cx="6335355" cy="139533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" name="꺾인 연결선 10"/>
            <p:cNvCxnSpPr>
              <a:stCxn id="10" idx="3"/>
              <a:endCxn id="9" idx="1"/>
            </p:cNvCxnSpPr>
            <p:nvPr/>
          </p:nvCxnSpPr>
          <p:spPr>
            <a:xfrm flipV="1">
              <a:off x="6539735" y="1529991"/>
              <a:ext cx="464718" cy="47838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/>
          <p:cNvGrpSpPr/>
          <p:nvPr/>
        </p:nvGrpSpPr>
        <p:grpSpPr>
          <a:xfrm>
            <a:off x="859194" y="4998262"/>
            <a:ext cx="9883774" cy="1427074"/>
            <a:chOff x="204380" y="848420"/>
            <a:chExt cx="9883774" cy="1427074"/>
          </a:xfrm>
        </p:grpSpPr>
        <p:sp>
          <p:nvSpPr>
            <p:cNvPr id="15" name="TextBox 14"/>
            <p:cNvSpPr txBox="1"/>
            <p:nvPr/>
          </p:nvSpPr>
          <p:spPr>
            <a:xfrm>
              <a:off x="7004453" y="1206825"/>
              <a:ext cx="308370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prev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-current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사이의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Triangulation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통한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Feautre</a:t>
              </a:r>
              <a:r>
                <a:rPr lang="en-US" altLang="ko-KR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</a:t>
              </a:r>
              <a:r>
                <a:rPr lang="ko-KR" altLang="en-US" sz="1200" b="1" dirty="0" err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거리값</a:t>
              </a:r>
              <a:r>
                <a: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계산</a:t>
              </a:r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204380" y="848420"/>
              <a:ext cx="6335355" cy="142707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6" idx="3"/>
              <a:endCxn id="15" idx="1"/>
            </p:cNvCxnSpPr>
            <p:nvPr/>
          </p:nvCxnSpPr>
          <p:spPr>
            <a:xfrm flipV="1">
              <a:off x="6539735" y="1529991"/>
              <a:ext cx="464718" cy="31966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14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(12/13</a:t>
            </a:r>
            <a:r>
              <a:rPr lang="en-US" altLang="ko-KR" sz="1600" b="1" dirty="0">
                <a:solidFill>
                  <a:schemeClr val="tx1"/>
                </a:solidFill>
              </a:rPr>
              <a:t>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(5) Pose Estimation </a:t>
            </a:r>
            <a:r>
              <a:rPr lang="en-US" altLang="ko-KR" sz="1600" b="1" dirty="0">
                <a:solidFill>
                  <a:schemeClr val="tx1"/>
                </a:solidFill>
              </a:rPr>
              <a:t>– Relative Scale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연산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 IMU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를 이용한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Absolute Scale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연산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 Forward Motion Model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적용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84836" y="1919147"/>
            <a:ext cx="11160632" cy="4739512"/>
            <a:chOff x="584835" y="1585055"/>
            <a:chExt cx="11803285" cy="5073604"/>
          </a:xfrm>
        </p:grpSpPr>
        <p:sp>
          <p:nvSpPr>
            <p:cNvPr id="42" name="직사각형 41"/>
            <p:cNvSpPr/>
            <p:nvPr/>
          </p:nvSpPr>
          <p:spPr>
            <a:xfrm>
              <a:off x="5782034" y="1585055"/>
              <a:ext cx="6606086" cy="5073604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4835" y="1585055"/>
              <a:ext cx="9199245" cy="5073604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866070" y="2488819"/>
            <a:ext cx="9883774" cy="1615668"/>
            <a:chOff x="204380" y="880164"/>
            <a:chExt cx="9883774" cy="1615668"/>
          </a:xfrm>
        </p:grpSpPr>
        <p:sp>
          <p:nvSpPr>
            <p:cNvPr id="13" name="TextBox 12"/>
            <p:cNvSpPr txBox="1"/>
            <p:nvPr/>
          </p:nvSpPr>
          <p:spPr>
            <a:xfrm>
              <a:off x="7004453" y="1206825"/>
              <a:ext cx="3083701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Triangulation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결과에 대해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Relative Scale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연산함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04380" y="880164"/>
              <a:ext cx="5333439" cy="1615668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꺾인 연결선 14"/>
            <p:cNvCxnSpPr>
              <a:stCxn id="14" idx="3"/>
              <a:endCxn id="13" idx="1"/>
            </p:cNvCxnSpPr>
            <p:nvPr/>
          </p:nvCxnSpPr>
          <p:spPr>
            <a:xfrm flipV="1">
              <a:off x="5537819" y="1437658"/>
              <a:ext cx="1466634" cy="250340"/>
            </a:xfrm>
            <a:prstGeom prst="bentConnector3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866070" y="3618819"/>
            <a:ext cx="9883774" cy="1206479"/>
            <a:chOff x="204380" y="-19162"/>
            <a:chExt cx="9883774" cy="1206479"/>
          </a:xfrm>
        </p:grpSpPr>
        <p:sp>
          <p:nvSpPr>
            <p:cNvPr id="17" name="TextBox 16"/>
            <p:cNvSpPr txBox="1"/>
            <p:nvPr/>
          </p:nvSpPr>
          <p:spPr>
            <a:xfrm>
              <a:off x="7004453" y="-19162"/>
              <a:ext cx="3083701" cy="46166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Groundtruth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IMU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이용하여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Absolute Scale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연산함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4380" y="880164"/>
              <a:ext cx="7349780" cy="30715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꺾인 연결선 18"/>
            <p:cNvCxnSpPr>
              <a:stCxn id="18" idx="3"/>
              <a:endCxn id="17" idx="2"/>
            </p:cNvCxnSpPr>
            <p:nvPr/>
          </p:nvCxnSpPr>
          <p:spPr>
            <a:xfrm flipV="1">
              <a:off x="7554160" y="442503"/>
              <a:ext cx="992144" cy="591238"/>
            </a:xfrm>
            <a:prstGeom prst="bentConnector2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866070" y="5325979"/>
            <a:ext cx="10744739" cy="1262541"/>
            <a:chOff x="204380" y="1324316"/>
            <a:chExt cx="10744739" cy="1262541"/>
          </a:xfrm>
        </p:grpSpPr>
        <p:sp>
          <p:nvSpPr>
            <p:cNvPr id="25" name="TextBox 24"/>
            <p:cNvSpPr txBox="1"/>
            <p:nvPr/>
          </p:nvSpPr>
          <p:spPr>
            <a:xfrm>
              <a:off x="7004452" y="1432695"/>
              <a:ext cx="3944667" cy="11541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Odometry</a:t>
              </a:r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누적 연산 수행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Forward Motion Model  </a:t>
              </a:r>
              <a:r>
                <a:rPr lang="ko-KR" altLang="en-US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적용</a:t>
              </a:r>
              <a:endPara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륜 차량의 </a:t>
              </a:r>
              <a:r>
                <a:rPr lang="ko-KR" altLang="en-US" sz="105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조향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특성을 고려하여 전진 변화가 더 큰 경우에 대해서만 </a:t>
              </a:r>
              <a:r>
                <a:rPr lang="en-US" altLang="ko-KR" sz="105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Odometry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적용함</a:t>
              </a:r>
              <a:endPara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04380" y="1324316"/>
              <a:ext cx="6022868" cy="104732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꺾인 연결선 26"/>
            <p:cNvCxnSpPr>
              <a:stCxn id="26" idx="3"/>
              <a:endCxn id="25" idx="1"/>
            </p:cNvCxnSpPr>
            <p:nvPr/>
          </p:nvCxnSpPr>
          <p:spPr>
            <a:xfrm>
              <a:off x="6227248" y="1847976"/>
              <a:ext cx="777204" cy="16180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3"/>
          <a:srcRect l="14312" t="6871" r="13678" b="53770"/>
          <a:stretch/>
        </p:blipFill>
        <p:spPr>
          <a:xfrm>
            <a:off x="7768084" y="5696157"/>
            <a:ext cx="1106906" cy="302508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 rotWithShape="1">
          <a:blip r:embed="rId3"/>
          <a:srcRect l="4756" t="52935" r="3555" b="10389"/>
          <a:stretch/>
        </p:blipFill>
        <p:spPr>
          <a:xfrm>
            <a:off x="9164263" y="5716782"/>
            <a:ext cx="1409414" cy="28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67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CLASSICAL MONOCULAR VO IMPLEMENTATION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 Pipeline Implementation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visual_odometry_ORB_OptFlow_KITTI.py (13/13</a:t>
            </a:r>
            <a:r>
              <a:rPr lang="en-US" altLang="ko-KR" sz="1600" b="1" dirty="0">
                <a:solidFill>
                  <a:schemeClr val="tx1"/>
                </a:solidFill>
              </a:rPr>
              <a:t>) ]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(6) Update </a:t>
            </a:r>
            <a:r>
              <a:rPr lang="en-US" altLang="ko-KR" sz="1600" b="1" dirty="0">
                <a:solidFill>
                  <a:schemeClr val="tx1"/>
                </a:solidFill>
              </a:rPr>
              <a:t>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현재 결과를 다음 단계에서 이전 값으로 사용할 수 있도록 업데이트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577338" y="2037037"/>
            <a:ext cx="11168129" cy="2596161"/>
            <a:chOff x="577338" y="1597025"/>
            <a:chExt cx="11168129" cy="2596161"/>
          </a:xfrm>
        </p:grpSpPr>
        <p:sp>
          <p:nvSpPr>
            <p:cNvPr id="42" name="직사각형 41"/>
            <p:cNvSpPr/>
            <p:nvPr/>
          </p:nvSpPr>
          <p:spPr>
            <a:xfrm>
              <a:off x="5782033" y="1597025"/>
              <a:ext cx="5963434" cy="2596161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7338" y="1597025"/>
              <a:ext cx="6105346" cy="2596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7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dirty="0" smtClean="0"/>
              <a:t>다음주 주제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이번주 과제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b="1" dirty="0" smtClean="0"/>
              <a:t>[ </a:t>
            </a:r>
            <a:r>
              <a:rPr lang="ko-KR" altLang="en-US" sz="1600" b="1" dirty="0" smtClean="0"/>
              <a:t>다음주 주제</a:t>
            </a:r>
            <a:r>
              <a:rPr lang="en-US" altLang="ko-KR" sz="1600" b="1" dirty="0" smtClean="0"/>
              <a:t> ]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Basic Dataset Processing using Python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Basics of Machine Learning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b="1" dirty="0" smtClean="0"/>
              <a:t>[ </a:t>
            </a:r>
            <a:r>
              <a:rPr lang="ko-KR" altLang="en-US" sz="1600" b="1" dirty="0" smtClean="0"/>
              <a:t>이번주 과제</a:t>
            </a:r>
            <a:r>
              <a:rPr lang="en-US" altLang="ko-KR" sz="1600" b="1" dirty="0" smtClean="0"/>
              <a:t> ]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en-US" altLang="ko-KR" sz="1600" b="1" dirty="0" smtClean="0"/>
              <a:t>Classical Monocular VO </a:t>
            </a:r>
            <a:r>
              <a:rPr lang="ko-KR" altLang="en-US" sz="1600" b="1" dirty="0" smtClean="0"/>
              <a:t>구현 </a:t>
            </a:r>
            <a:r>
              <a:rPr lang="en-US" altLang="ko-KR" sz="1600" b="1" dirty="0" smtClean="0"/>
              <a:t>/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KITTI Sequence 01</a:t>
            </a:r>
            <a:r>
              <a:rPr lang="ko-KR" altLang="en-US" sz="1600" b="1" dirty="0" smtClean="0"/>
              <a:t>에 대한 </a:t>
            </a:r>
            <a:r>
              <a:rPr lang="en-US" altLang="ko-KR" sz="1600" b="1" dirty="0" smtClean="0"/>
              <a:t>VO Trajectory Estimation </a:t>
            </a:r>
            <a:r>
              <a:rPr lang="ko-KR" altLang="en-US" sz="1600" b="1" dirty="0" smtClean="0"/>
              <a:t>결과 그리기</a:t>
            </a:r>
            <a:endParaRPr lang="en-US" altLang="ko-KR" sz="1600" b="1" dirty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70C0"/>
                </a:solidFill>
              </a:rPr>
              <a:t>참고자료 </a:t>
            </a:r>
            <a:r>
              <a:rPr lang="en-US" altLang="ko-KR" sz="1400" b="1" dirty="0">
                <a:solidFill>
                  <a:srgbClr val="0070C0"/>
                </a:solidFill>
              </a:rPr>
              <a:t>1 : </a:t>
            </a:r>
            <a:r>
              <a:rPr lang="en-US" altLang="ko-KR" sz="900" b="1" u="sng" dirty="0">
                <a:solidFill>
                  <a:srgbClr val="0070C0"/>
                </a:solidFill>
              </a:rPr>
              <a:t>https://</a:t>
            </a:r>
            <a:r>
              <a:rPr lang="en-US" altLang="ko-KR" sz="900" b="1" u="sng" dirty="0" smtClean="0">
                <a:solidFill>
                  <a:srgbClr val="0070C0"/>
                </a:solidFill>
              </a:rPr>
              <a:t>github.com/luwis93choi/Multi-View_Monocular_Visual_Odometry/blob/main/Multi_View_Visual_Odometry/main_ORBoptflow.py</a:t>
            </a:r>
            <a:endParaRPr lang="en-US" altLang="ko-KR" sz="1400" b="1" u="sng" dirty="0" smtClean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70C0"/>
                </a:solidFill>
              </a:rPr>
              <a:t>참고자료 </a:t>
            </a:r>
            <a:r>
              <a:rPr lang="en-US" altLang="ko-KR" sz="1400" b="1" dirty="0">
                <a:solidFill>
                  <a:srgbClr val="0070C0"/>
                </a:solidFill>
              </a:rPr>
              <a:t>2 : </a:t>
            </a:r>
            <a:r>
              <a:rPr lang="en-US" altLang="ko-KR" sz="900" b="1" u="sng" dirty="0">
                <a:solidFill>
                  <a:srgbClr val="0070C0"/>
                </a:solidFill>
              </a:rPr>
              <a:t>https://</a:t>
            </a:r>
            <a:r>
              <a:rPr lang="en-US" altLang="ko-KR" sz="900" b="1" u="sng" dirty="0" smtClean="0">
                <a:solidFill>
                  <a:srgbClr val="0070C0"/>
                </a:solidFill>
              </a:rPr>
              <a:t>github.com/luwis93choi/Multi-View_Monocular_Visual_Odometry/blob/main/Multi_View_Visual_Odometry/visual_odometry_ORB_OptFlow_KITTI.py</a:t>
            </a:r>
            <a:endParaRPr lang="en-US" altLang="ko-KR" sz="1400" b="1" u="sng" dirty="0" smtClean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70C0"/>
                </a:solidFill>
              </a:rPr>
              <a:t>참고자료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3 : </a:t>
            </a:r>
            <a:r>
              <a:rPr lang="en-US" altLang="ko-KR" sz="140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</a:rPr>
              <a:t>https://avisingh599.github.io/vision/monocular-vo/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solidFill>
                  <a:srgbClr val="FFFFFF"/>
                </a:solidFill>
              </a:rPr>
              <a:t>감사합니다</a:t>
            </a:r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/>
              <a:t>Optical Flow </a:t>
            </a:r>
            <a:r>
              <a:rPr lang="en-US" altLang="ko-KR" b="1" spc="-30" dirty="0" err="1"/>
              <a:t>OpenCV</a:t>
            </a:r>
            <a:r>
              <a:rPr lang="en-US" altLang="ko-KR" b="1" spc="-30" dirty="0"/>
              <a:t> Implementation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ORB Feature Extraction + Lucas-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Kanade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Optical Flow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ORB Feature Extraction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chemeClr val="tx1"/>
                </a:solidFill>
              </a:rPr>
              <a:t>FAST </a:t>
            </a:r>
            <a:r>
              <a:rPr lang="ko-KR" altLang="en-US" sz="1400" b="1" dirty="0">
                <a:solidFill>
                  <a:schemeClr val="tx1"/>
                </a:solidFill>
              </a:rPr>
              <a:t>알고리즘과 </a:t>
            </a:r>
            <a:r>
              <a:rPr lang="en-US" altLang="ko-KR" sz="1400" b="1" dirty="0">
                <a:solidFill>
                  <a:schemeClr val="tx1"/>
                </a:solidFill>
              </a:rPr>
              <a:t>BRIEF</a:t>
            </a:r>
            <a:r>
              <a:rPr lang="ko-KR" altLang="en-US" sz="1400" b="1" dirty="0">
                <a:solidFill>
                  <a:schemeClr val="tx1"/>
                </a:solidFill>
              </a:rPr>
              <a:t>를 섞어서 사용하는 알고리즘 </a:t>
            </a:r>
            <a:r>
              <a:rPr lang="en-US" altLang="ko-KR" sz="1400" b="1" dirty="0">
                <a:solidFill>
                  <a:schemeClr val="tx1"/>
                </a:solidFill>
              </a:rPr>
              <a:t>(Orientation</a:t>
            </a:r>
            <a:r>
              <a:rPr lang="ko-KR" altLang="en-US" sz="1400" b="1" dirty="0">
                <a:solidFill>
                  <a:schemeClr val="tx1"/>
                </a:solidFill>
              </a:rPr>
              <a:t>은 </a:t>
            </a:r>
            <a:r>
              <a:rPr lang="en-US" altLang="ko-KR" sz="1400" b="1" dirty="0">
                <a:solidFill>
                  <a:schemeClr val="tx1"/>
                </a:solidFill>
              </a:rPr>
              <a:t>FAST / Rotation</a:t>
            </a:r>
            <a:r>
              <a:rPr lang="ko-KR" altLang="en-US" sz="1400" b="1" dirty="0">
                <a:solidFill>
                  <a:schemeClr val="tx1"/>
                </a:solidFill>
              </a:rPr>
              <a:t>을 </a:t>
            </a:r>
            <a:r>
              <a:rPr lang="en-US" altLang="ko-KR" sz="1400" b="1" dirty="0">
                <a:solidFill>
                  <a:schemeClr val="tx1"/>
                </a:solidFill>
              </a:rPr>
              <a:t>BRIEF </a:t>
            </a:r>
            <a:r>
              <a:rPr lang="ko-KR" altLang="en-US" sz="1400" b="1" dirty="0">
                <a:solidFill>
                  <a:schemeClr val="tx1"/>
                </a:solidFill>
              </a:rPr>
              <a:t>산출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err="1">
                <a:solidFill>
                  <a:schemeClr val="tx1"/>
                </a:solidFill>
              </a:rPr>
              <a:t>cv.ORB</a:t>
            </a:r>
            <a:r>
              <a:rPr lang="ko-KR" altLang="en-US" sz="1400" b="1" dirty="0">
                <a:solidFill>
                  <a:schemeClr val="tx1"/>
                </a:solidFill>
              </a:rPr>
              <a:t>를 통해 </a:t>
            </a:r>
            <a:r>
              <a:rPr lang="en-US" altLang="ko-KR" sz="1400" b="1" dirty="0">
                <a:solidFill>
                  <a:schemeClr val="tx1"/>
                </a:solidFill>
              </a:rPr>
              <a:t>ORB Feature Extractor </a:t>
            </a:r>
            <a:r>
              <a:rPr lang="ko-KR" altLang="en-US" sz="1400" b="1" dirty="0">
                <a:solidFill>
                  <a:schemeClr val="tx1"/>
                </a:solidFill>
              </a:rPr>
              <a:t>객체를 생성하고</a:t>
            </a:r>
            <a:r>
              <a:rPr lang="en-US" altLang="ko-KR" sz="1400" b="1" dirty="0">
                <a:solidFill>
                  <a:schemeClr val="tx1"/>
                </a:solidFill>
              </a:rPr>
              <a:t>, detect</a:t>
            </a:r>
            <a:r>
              <a:rPr lang="ko-KR" altLang="en-US" sz="1400" b="1" dirty="0">
                <a:solidFill>
                  <a:schemeClr val="tx1"/>
                </a:solidFill>
              </a:rPr>
              <a:t>함수와 </a:t>
            </a:r>
            <a:r>
              <a:rPr lang="en-US" altLang="ko-KR" sz="1400" b="1" dirty="0">
                <a:solidFill>
                  <a:schemeClr val="tx1"/>
                </a:solidFill>
              </a:rPr>
              <a:t>compute</a:t>
            </a:r>
            <a:r>
              <a:rPr lang="ko-KR" altLang="en-US" sz="1400" b="1" dirty="0">
                <a:solidFill>
                  <a:schemeClr val="tx1"/>
                </a:solidFill>
              </a:rPr>
              <a:t>함수를 통해 </a:t>
            </a:r>
            <a:r>
              <a:rPr lang="en-US" altLang="ko-KR" sz="1400" b="1" dirty="0">
                <a:solidFill>
                  <a:schemeClr val="tx1"/>
                </a:solidFill>
              </a:rPr>
              <a:t>Feature Descriptor</a:t>
            </a:r>
            <a:r>
              <a:rPr lang="ko-KR" altLang="en-US" sz="1400" b="1" dirty="0">
                <a:solidFill>
                  <a:schemeClr val="tx1"/>
                </a:solidFill>
              </a:rPr>
              <a:t>와 </a:t>
            </a:r>
            <a:r>
              <a:rPr lang="en-US" altLang="ko-KR" sz="1400" b="1" dirty="0">
                <a:solidFill>
                  <a:schemeClr val="tx1"/>
                </a:solidFill>
              </a:rPr>
              <a:t>Feature </a:t>
            </a:r>
            <a:r>
              <a:rPr lang="en-US" altLang="ko-KR" sz="1400" b="1" dirty="0" err="1">
                <a:solidFill>
                  <a:schemeClr val="tx1"/>
                </a:solidFill>
              </a:rPr>
              <a:t>Keypoint</a:t>
            </a:r>
            <a:r>
              <a:rPr lang="ko-KR" altLang="en-US" sz="1400" b="1" dirty="0">
                <a:solidFill>
                  <a:schemeClr val="tx1"/>
                </a:solidFill>
              </a:rPr>
              <a:t>를 산출함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Lucas-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Kanade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Optical Flow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chemeClr val="tx1"/>
                </a:solidFill>
              </a:rPr>
              <a:t>Sparse / Indirect / Feature-based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Method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</a:rPr>
              <a:t>연속된 이미지 전체 </a:t>
            </a:r>
            <a:r>
              <a:rPr lang="en-US" altLang="ko-KR" sz="1400" b="1" dirty="0">
                <a:solidFill>
                  <a:schemeClr val="tx1"/>
                </a:solidFill>
              </a:rPr>
              <a:t>Pixel </a:t>
            </a:r>
            <a:r>
              <a:rPr lang="ko-KR" altLang="en-US" sz="1400" b="1" dirty="0">
                <a:solidFill>
                  <a:schemeClr val="tx1"/>
                </a:solidFill>
              </a:rPr>
              <a:t>중 </a:t>
            </a:r>
            <a:r>
              <a:rPr lang="en-US" altLang="ko-KR" sz="1400" b="1" dirty="0">
                <a:solidFill>
                  <a:schemeClr val="tx1"/>
                </a:solidFill>
              </a:rPr>
              <a:t>Feature </a:t>
            </a:r>
            <a:r>
              <a:rPr lang="en-US" altLang="ko-KR" sz="1400" b="1" dirty="0" err="1">
                <a:solidFill>
                  <a:schemeClr val="tx1"/>
                </a:solidFill>
              </a:rPr>
              <a:t>Keypoint</a:t>
            </a:r>
            <a:r>
              <a:rPr lang="ko-KR" altLang="en-US" sz="1400" b="1" dirty="0">
                <a:solidFill>
                  <a:schemeClr val="tx1"/>
                </a:solidFill>
              </a:rPr>
              <a:t>에 대해서만 </a:t>
            </a:r>
            <a:r>
              <a:rPr lang="en-US" altLang="ko-KR" sz="1400" b="1" dirty="0">
                <a:solidFill>
                  <a:schemeClr val="tx1"/>
                </a:solidFill>
              </a:rPr>
              <a:t>Search Window Size </a:t>
            </a:r>
            <a:r>
              <a:rPr lang="ko-KR" altLang="en-US" sz="1400" b="1" dirty="0">
                <a:solidFill>
                  <a:schemeClr val="tx1"/>
                </a:solidFill>
              </a:rPr>
              <a:t>내에서 이동 변화</a:t>
            </a:r>
            <a:r>
              <a:rPr lang="en-US" altLang="ko-KR" sz="1400" b="1" dirty="0">
                <a:solidFill>
                  <a:schemeClr val="tx1"/>
                </a:solidFill>
              </a:rPr>
              <a:t>(Flow) </a:t>
            </a:r>
            <a:r>
              <a:rPr lang="ko-KR" altLang="en-US" sz="1400" b="1" dirty="0">
                <a:solidFill>
                  <a:schemeClr val="tx1"/>
                </a:solidFill>
              </a:rPr>
              <a:t>추적하는 방식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chemeClr val="tx1"/>
                </a:solidFill>
              </a:rPr>
              <a:t>Scale Invariance</a:t>
            </a:r>
            <a:r>
              <a:rPr lang="ko-KR" altLang="en-US" sz="1400" b="1" dirty="0">
                <a:solidFill>
                  <a:schemeClr val="tx1"/>
                </a:solidFill>
              </a:rPr>
              <a:t>와 </a:t>
            </a:r>
            <a:r>
              <a:rPr lang="en-US" altLang="ko-KR" sz="1400" b="1" dirty="0">
                <a:solidFill>
                  <a:schemeClr val="tx1"/>
                </a:solidFill>
              </a:rPr>
              <a:t>Robustness</a:t>
            </a:r>
            <a:r>
              <a:rPr lang="ko-KR" altLang="en-US" sz="1400" b="1" dirty="0">
                <a:solidFill>
                  <a:schemeClr val="tx1"/>
                </a:solidFill>
              </a:rPr>
              <a:t>를 위해 </a:t>
            </a:r>
            <a:r>
              <a:rPr lang="en-US" altLang="ko-KR" sz="1400" b="1" dirty="0">
                <a:solidFill>
                  <a:schemeClr val="tx1"/>
                </a:solidFill>
              </a:rPr>
              <a:t>Image Pyramid</a:t>
            </a:r>
            <a:r>
              <a:rPr lang="ko-KR" altLang="en-US" sz="1400" b="1" dirty="0">
                <a:solidFill>
                  <a:schemeClr val="tx1"/>
                </a:solidFill>
              </a:rPr>
              <a:t>를 사용함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chemeClr val="tx1"/>
                </a:solidFill>
              </a:rPr>
              <a:t>Grayscale </a:t>
            </a:r>
            <a:r>
              <a:rPr lang="ko-KR" altLang="en-US" sz="1400" b="1" dirty="0">
                <a:solidFill>
                  <a:schemeClr val="tx1"/>
                </a:solidFill>
              </a:rPr>
              <a:t>이미지에서의 </a:t>
            </a:r>
            <a:r>
              <a:rPr lang="en-US" altLang="ko-KR" sz="1400" b="1" dirty="0">
                <a:solidFill>
                  <a:schemeClr val="tx1"/>
                </a:solidFill>
              </a:rPr>
              <a:t>Feature </a:t>
            </a:r>
            <a:r>
              <a:rPr lang="en-US" altLang="ko-KR" sz="1400" b="1" dirty="0" err="1">
                <a:solidFill>
                  <a:schemeClr val="tx1"/>
                </a:solidFill>
              </a:rPr>
              <a:t>Keypoint</a:t>
            </a:r>
            <a:r>
              <a:rPr lang="ko-KR" altLang="en-US" sz="1400" b="1" dirty="0">
                <a:solidFill>
                  <a:schemeClr val="tx1"/>
                </a:solidFill>
              </a:rPr>
              <a:t>를 요구함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err="1">
                <a:solidFill>
                  <a:schemeClr val="tx1"/>
                </a:solidFill>
              </a:rPr>
              <a:t>OpenCV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 err="1">
                <a:solidFill>
                  <a:schemeClr val="tx1"/>
                </a:solidFill>
              </a:rPr>
              <a:t>cv.calcOpticalFlowPyrLK</a:t>
            </a:r>
            <a:r>
              <a:rPr lang="en-US" altLang="ko-KR" sz="1400" b="1" dirty="0">
                <a:solidFill>
                  <a:schemeClr val="tx1"/>
                </a:solidFill>
              </a:rPr>
              <a:t> API </a:t>
            </a:r>
            <a:r>
              <a:rPr lang="ko-KR" altLang="en-US" sz="1400" b="1" dirty="0">
                <a:solidFill>
                  <a:schemeClr val="tx1"/>
                </a:solidFill>
              </a:rPr>
              <a:t>사용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endParaRPr lang="en-US" altLang="ko-KR" sz="1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Documentation – ORB Feature Extractor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530437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ORB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OpenCV</a:t>
            </a:r>
            <a:r>
              <a:rPr lang="en-US" altLang="ko-KR" sz="1600" b="1" dirty="0">
                <a:solidFill>
                  <a:schemeClr val="tx1"/>
                </a:solidFill>
              </a:rPr>
              <a:t> Documentation : </a:t>
            </a:r>
            <a:r>
              <a:rPr lang="en-US" altLang="ko-KR" sz="1600" b="1" u="sng" dirty="0">
                <a:solidFill>
                  <a:srgbClr val="0070C0"/>
                </a:solidFill>
              </a:rPr>
              <a:t>https://</a:t>
            </a:r>
            <a:r>
              <a:rPr lang="en-US" altLang="ko-KR" sz="1600" b="1" u="sng" dirty="0" smtClean="0">
                <a:solidFill>
                  <a:srgbClr val="0070C0"/>
                </a:solidFill>
              </a:rPr>
              <a:t>docs.opencv.org/4.x/db/d95/classcv_1_1ORB.html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" y="1707420"/>
            <a:ext cx="4978401" cy="49182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4700" y="4951735"/>
            <a:ext cx="24160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  <a:r>
              <a:rPr lang="ko-KR" altLang="en-US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가지는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member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오른쪽 중괄호 4"/>
          <p:cNvSpPr/>
          <p:nvPr/>
        </p:nvSpPr>
        <p:spPr>
          <a:xfrm>
            <a:off x="2872740" y="3886200"/>
            <a:ext cx="441960" cy="23926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682" y="1704228"/>
            <a:ext cx="1614934" cy="25499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0682" y="1959219"/>
            <a:ext cx="5466982" cy="431966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219894" y="1631557"/>
            <a:ext cx="5610156" cy="464732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756178" y="2354619"/>
            <a:ext cx="1124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  <a:r>
              <a:rPr lang="ko-KR" altLang="en-US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부모 </a:t>
            </a:r>
            <a:r>
              <a:rPr lang="en-US" altLang="ko-KR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endParaRPr lang="ko-KR" altLang="en-US" sz="9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53025" y="1951937"/>
            <a:ext cx="14510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Feature2D</a:t>
            </a:r>
            <a:r>
              <a:rPr lang="ko-KR" altLang="en-US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부모 </a:t>
            </a:r>
            <a:r>
              <a:rPr lang="en-US" altLang="ko-KR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</a:t>
            </a:r>
            <a:endParaRPr lang="ko-KR" altLang="en-US" sz="9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753906" y="2757301"/>
            <a:ext cx="2242922" cy="4810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  <a:r>
              <a:rPr lang="ko-KR" altLang="en-US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Feature2D</a:t>
            </a:r>
            <a:r>
              <a:rPr lang="ko-KR" altLang="en-US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Algorithm</a:t>
            </a:r>
            <a:r>
              <a:rPr lang="ko-KR" altLang="en-US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</a:t>
            </a:r>
            <a:endParaRPr lang="en-US" altLang="ko-KR" sz="900" b="1" dirty="0" smtClean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 </a:t>
            </a:r>
            <a:r>
              <a:rPr lang="ko-KR" altLang="en-US" sz="9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함수와 변수를 상속받음</a:t>
            </a:r>
            <a:endParaRPr lang="ko-KR" altLang="en-US" sz="9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화살표 연결선 15"/>
          <p:cNvCxnSpPr>
            <a:stCxn id="12" idx="3"/>
          </p:cNvCxnSpPr>
          <p:nvPr/>
        </p:nvCxnSpPr>
        <p:spPr>
          <a:xfrm>
            <a:off x="4880204" y="2470035"/>
            <a:ext cx="133200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36" idx="1"/>
            <a:endCxn id="14" idx="2"/>
          </p:cNvCxnSpPr>
          <p:nvPr/>
        </p:nvCxnSpPr>
        <p:spPr>
          <a:xfrm rot="10800000">
            <a:off x="4875368" y="3238330"/>
            <a:ext cx="1754033" cy="529580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2409761" y="2006600"/>
            <a:ext cx="860185" cy="95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2170802" y="1940077"/>
            <a:ext cx="1576593" cy="1067498"/>
            <a:chOff x="5324475" y="-1400175"/>
            <a:chExt cx="1787525" cy="1774527"/>
          </a:xfrm>
        </p:grpSpPr>
        <p:cxnSp>
          <p:nvCxnSpPr>
            <p:cNvPr id="26" name="직선 화살표 연결선 25"/>
            <p:cNvCxnSpPr>
              <a:stCxn id="24" idx="0"/>
              <a:endCxn id="23" idx="2"/>
            </p:cNvCxnSpPr>
            <p:nvPr/>
          </p:nvCxnSpPr>
          <p:spPr>
            <a:xfrm flipV="1">
              <a:off x="6218238" y="-310936"/>
              <a:ext cx="0" cy="275713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>
              <a:stCxn id="23" idx="0"/>
              <a:endCxn id="22" idx="2"/>
            </p:cNvCxnSpPr>
            <p:nvPr/>
          </p:nvCxnSpPr>
          <p:spPr>
            <a:xfrm flipV="1">
              <a:off x="6218238" y="-990600"/>
              <a:ext cx="0" cy="270089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5324475" y="-1400175"/>
              <a:ext cx="1787525" cy="4095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cv::Algorithm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5324475" y="-720511"/>
              <a:ext cx="1787525" cy="4095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cv::Feature2D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324475" y="-35223"/>
              <a:ext cx="1787525" cy="409575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cv::ORB</a:t>
              </a:r>
              <a:endParaRPr lang="ko-KR" altLang="en-US" sz="14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왼쪽 대괄호 35"/>
          <p:cNvSpPr/>
          <p:nvPr/>
        </p:nvSpPr>
        <p:spPr>
          <a:xfrm>
            <a:off x="6629400" y="2182769"/>
            <a:ext cx="241300" cy="3170281"/>
          </a:xfrm>
          <a:prstGeom prst="leftBracke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90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Documentation – ORB Feature Extractor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530437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ORB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OpenCV</a:t>
            </a:r>
            <a:r>
              <a:rPr lang="en-US" altLang="ko-KR" sz="1600" b="1" dirty="0">
                <a:solidFill>
                  <a:schemeClr val="tx1"/>
                </a:solidFill>
              </a:rPr>
              <a:t> Documentation : </a:t>
            </a:r>
            <a:r>
              <a:rPr lang="en-US" altLang="ko-KR" sz="1600" b="1" u="sng" dirty="0">
                <a:solidFill>
                  <a:srgbClr val="0070C0"/>
                </a:solidFill>
              </a:rPr>
              <a:t>https://</a:t>
            </a:r>
            <a:r>
              <a:rPr lang="en-US" altLang="ko-KR" sz="1600" b="1" u="sng" dirty="0" smtClean="0">
                <a:solidFill>
                  <a:srgbClr val="0070C0"/>
                </a:solidFill>
              </a:rPr>
              <a:t>docs.opencv.org/4.x/db/d95/classcv_1_1ORB.html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9" y="1519918"/>
            <a:ext cx="5245101" cy="519243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24300" y="2429515"/>
            <a:ext cx="2047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C/C++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함수 사용 버전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오른쪽 중괄호 27"/>
          <p:cNvSpPr/>
          <p:nvPr/>
        </p:nvSpPr>
        <p:spPr>
          <a:xfrm>
            <a:off x="3505200" y="1920240"/>
            <a:ext cx="419100" cy="12801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오른쪽 대괄호 7"/>
          <p:cNvSpPr/>
          <p:nvPr/>
        </p:nvSpPr>
        <p:spPr>
          <a:xfrm>
            <a:off x="5417820" y="3268980"/>
            <a:ext cx="83820" cy="3240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5971655" y="3294385"/>
            <a:ext cx="20794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함수 사용 버전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/>
          <p:cNvCxnSpPr>
            <a:stCxn id="8" idx="2"/>
            <a:endCxn id="29" idx="1"/>
          </p:cNvCxnSpPr>
          <p:nvPr/>
        </p:nvCxnSpPr>
        <p:spPr>
          <a:xfrm flipV="1">
            <a:off x="5501640" y="3425190"/>
            <a:ext cx="4700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오른쪽 중괄호 32"/>
          <p:cNvSpPr/>
          <p:nvPr/>
        </p:nvSpPr>
        <p:spPr>
          <a:xfrm>
            <a:off x="5608612" y="4061660"/>
            <a:ext cx="419100" cy="233151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6003715" y="5096614"/>
            <a:ext cx="24721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함수의 입력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Argument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설명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47073" y="2224952"/>
            <a:ext cx="349839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기능에 대해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C/C++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 버전과 </a:t>
            </a:r>
            <a:endParaRPr lang="en-US" altLang="ko-KR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Python </a:t>
            </a:r>
            <a:r>
              <a:rPr lang="ko-KR" altLang="en-US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함수 버전이 서로 다를 수도 있음</a:t>
            </a:r>
            <a:endParaRPr lang="ko-KR" altLang="en-US" sz="14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18050" y="1507948"/>
            <a:ext cx="26967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 Feature Extractor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생성자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함수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05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Documentation – ORB Feature Extractor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ORB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OpenCV</a:t>
            </a:r>
            <a:r>
              <a:rPr lang="en-US" altLang="ko-KR" sz="1600" b="1" dirty="0">
                <a:solidFill>
                  <a:schemeClr val="tx1"/>
                </a:solidFill>
              </a:rPr>
              <a:t> Documentation : </a:t>
            </a:r>
            <a:r>
              <a:rPr lang="en-US" altLang="ko-KR" sz="1600" b="1" u="sng" dirty="0">
                <a:solidFill>
                  <a:srgbClr val="0070C0"/>
                </a:solidFill>
              </a:rPr>
              <a:t>https://</a:t>
            </a:r>
            <a:r>
              <a:rPr lang="en-US" altLang="ko-KR" sz="1600" b="1" u="sng" dirty="0" smtClean="0">
                <a:solidFill>
                  <a:srgbClr val="0070C0"/>
                </a:solidFill>
              </a:rPr>
              <a:t>docs.opencv.org/4.x/db/d95/classcv_1_1ORB.html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Feature2D Class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OpenCV</a:t>
            </a:r>
            <a:r>
              <a:rPr lang="en-US" altLang="ko-KR" sz="1600" b="1" dirty="0">
                <a:solidFill>
                  <a:schemeClr val="tx1"/>
                </a:solidFill>
              </a:rPr>
              <a:t> Documentation : </a:t>
            </a:r>
            <a:r>
              <a:rPr lang="en-US" altLang="ko-KR" sz="1600" b="1" u="sng" dirty="0">
                <a:solidFill>
                  <a:srgbClr val="0070C0"/>
                </a:solidFill>
              </a:rPr>
              <a:t>https://</a:t>
            </a:r>
            <a:r>
              <a:rPr lang="en-US" altLang="ko-KR" sz="1600" b="1" u="sng" dirty="0" smtClean="0">
                <a:solidFill>
                  <a:srgbClr val="0070C0"/>
                </a:solidFill>
              </a:rPr>
              <a:t>docs.opencv.org/4.x/d0/d13/classcv_1_1Feature2D.html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/>
          <a:srcRect l="594" t="831" r="-1"/>
          <a:stretch/>
        </p:blipFill>
        <p:spPr bwMode="auto">
          <a:xfrm>
            <a:off x="2813466" y="2095772"/>
            <a:ext cx="6558365" cy="3617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2971859" y="5712824"/>
            <a:ext cx="2926507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이름의 함수에 대해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출력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Argument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조합에 따른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여러 버전을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만듬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92648" y="5712824"/>
            <a:ext cx="31277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기존에 있는 함수의 형태를 유지하되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기능을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다르게 재정의함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801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41467" y="620383"/>
            <a:ext cx="11304000" cy="532660"/>
          </a:xfrm>
          <a:prstGeom prst="rect">
            <a:avLst/>
          </a:prstGeom>
          <a:solidFill>
            <a:srgbClr val="1A32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b="1" spc="-3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OpenCV</a:t>
            </a:r>
            <a:r>
              <a:rPr lang="en-US" altLang="ko-KR" sz="2000" b="1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Documentation – ORB Feature Extractor</a:t>
            </a:r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469899" y="1165013"/>
            <a:ext cx="11140910" cy="742164"/>
          </a:xfrm>
          <a:prstGeom prst="rect">
            <a:avLst/>
          </a:prstGeom>
        </p:spPr>
        <p:txBody>
          <a:bodyPr anchor="t">
            <a:noAutofit/>
          </a:bodyPr>
          <a:lstStyle>
            <a:lvl1pPr marL="306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630000" indent="-306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2pPr>
            <a:lvl3pPr marL="900000" indent="-270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3pPr>
            <a:lvl4pPr marL="124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4pPr>
            <a:lvl5pPr marL="1602000" indent="-2340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5pPr>
            <a:lvl6pPr marL="19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1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ORB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OpenCV</a:t>
            </a:r>
            <a:r>
              <a:rPr lang="en-US" altLang="ko-KR" sz="1600" b="1" dirty="0">
                <a:solidFill>
                  <a:schemeClr val="tx1"/>
                </a:solidFill>
              </a:rPr>
              <a:t> Documentation : </a:t>
            </a:r>
            <a:r>
              <a:rPr lang="en-US" altLang="ko-KR" sz="1600" b="1" u="sng" dirty="0">
                <a:solidFill>
                  <a:srgbClr val="0070C0"/>
                </a:solidFill>
              </a:rPr>
              <a:t>https://</a:t>
            </a:r>
            <a:r>
              <a:rPr lang="en-US" altLang="ko-KR" sz="1600" b="1" u="sng" dirty="0" smtClean="0">
                <a:solidFill>
                  <a:srgbClr val="0070C0"/>
                </a:solidFill>
              </a:rPr>
              <a:t>docs.opencv.org/4.x/db/d95/classcv_1_1ORB.html</a:t>
            </a: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Feature2D Class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OpenCV</a:t>
            </a:r>
            <a:r>
              <a:rPr lang="en-US" altLang="ko-KR" sz="1600" b="1" dirty="0">
                <a:solidFill>
                  <a:schemeClr val="tx1"/>
                </a:solidFill>
              </a:rPr>
              <a:t> Documentation : </a:t>
            </a:r>
            <a:r>
              <a:rPr lang="en-US" altLang="ko-KR" sz="1600" b="1" u="sng" dirty="0">
                <a:solidFill>
                  <a:srgbClr val="0070C0"/>
                </a:solidFill>
              </a:rPr>
              <a:t>https://</a:t>
            </a:r>
            <a:r>
              <a:rPr lang="en-US" altLang="ko-KR" sz="1600" b="1" u="sng" dirty="0" smtClean="0">
                <a:solidFill>
                  <a:srgbClr val="0070C0"/>
                </a:solidFill>
              </a:rPr>
              <a:t>docs.opencv.org/4.x/d0/d13/classcv_1_1Feature2D.html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917" y="2057284"/>
            <a:ext cx="5355771" cy="47373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71589" y="2057283"/>
            <a:ext cx="3518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함수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Overloading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67439" y="4419655"/>
            <a:ext cx="35184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함수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Overloading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468" y="2057283"/>
            <a:ext cx="4554650" cy="47373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94555" y="2019182"/>
            <a:ext cx="3629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 Descriptor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함수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Overloading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17820" y="4420876"/>
            <a:ext cx="3629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 Descriptor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연산 함수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Overloading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6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기술 분할 디자인</Template>
  <TotalTime>0</TotalTime>
  <Words>3764</Words>
  <Application>Microsoft Office PowerPoint</Application>
  <PresentationFormat>와이드스크린</PresentationFormat>
  <Paragraphs>476</Paragraphs>
  <Slides>44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Malgun Gothic</vt:lpstr>
      <vt:lpstr>Malgun Gothic</vt:lpstr>
      <vt:lpstr>휴먼매직체</vt:lpstr>
      <vt:lpstr>Arial</vt:lpstr>
      <vt:lpstr>Cambria Math</vt:lpstr>
      <vt:lpstr>Corbel</vt:lpstr>
      <vt:lpstr>Gill Sans MT</vt:lpstr>
      <vt:lpstr>Wingdings</vt:lpstr>
      <vt:lpstr>Wingdings 2</vt:lpstr>
      <vt:lpstr>분할</vt:lpstr>
      <vt:lpstr>ViT-LSTM : Classical VO Intro</vt:lpstr>
      <vt:lpstr>목      차</vt:lpstr>
      <vt:lpstr>PowerPoint 프레젠테이션</vt:lpstr>
      <vt:lpstr>Optical Flow OpenCV Implementation</vt:lpstr>
      <vt:lpstr>Optical Flow OpenCV Implementation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Dataset Setup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Classical Monocular VO Implementation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다음주 주제 / 이번주 과제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2021-07-26T11:52:46Z</dcterms:created>
  <dcterms:modified xsi:type="dcterms:W3CDTF">2021-12-23T07:48:58Z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